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21F1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C3C3C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21F1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21F1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3703320" y="0"/>
                </a:moveTo>
                <a:lnTo>
                  <a:pt x="0" y="0"/>
                </a:lnTo>
                <a:lnTo>
                  <a:pt x="0" y="94487"/>
                </a:lnTo>
                <a:lnTo>
                  <a:pt x="3703320" y="94487"/>
                </a:lnTo>
                <a:lnTo>
                  <a:pt x="3703320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3703320" y="0"/>
                </a:moveTo>
                <a:lnTo>
                  <a:pt x="0" y="0"/>
                </a:lnTo>
                <a:lnTo>
                  <a:pt x="0" y="97536"/>
                </a:lnTo>
                <a:lnTo>
                  <a:pt x="3703320" y="97536"/>
                </a:lnTo>
                <a:lnTo>
                  <a:pt x="3703320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3703319" y="0"/>
                </a:moveTo>
                <a:lnTo>
                  <a:pt x="0" y="0"/>
                </a:lnTo>
                <a:lnTo>
                  <a:pt x="0" y="91439"/>
                </a:lnTo>
                <a:lnTo>
                  <a:pt x="3703319" y="91439"/>
                </a:lnTo>
                <a:lnTo>
                  <a:pt x="3703319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40436" y="614172"/>
            <a:ext cx="11309985" cy="1190625"/>
          </a:xfrm>
          <a:custGeom>
            <a:avLst/>
            <a:gdLst/>
            <a:ahLst/>
            <a:cxnLst/>
            <a:rect l="l" t="t" r="r" b="b"/>
            <a:pathLst>
              <a:path w="11309985" h="1190625">
                <a:moveTo>
                  <a:pt x="11309604" y="0"/>
                </a:moveTo>
                <a:lnTo>
                  <a:pt x="0" y="0"/>
                </a:lnTo>
                <a:lnTo>
                  <a:pt x="0" y="1190243"/>
                </a:lnTo>
                <a:lnTo>
                  <a:pt x="11309604" y="1190243"/>
                </a:lnTo>
                <a:lnTo>
                  <a:pt x="1130960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3703320" y="0"/>
                </a:moveTo>
                <a:lnTo>
                  <a:pt x="0" y="0"/>
                </a:lnTo>
                <a:lnTo>
                  <a:pt x="0" y="94487"/>
                </a:lnTo>
                <a:lnTo>
                  <a:pt x="3703320" y="94487"/>
                </a:lnTo>
                <a:lnTo>
                  <a:pt x="3703320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3703320" y="0"/>
                </a:moveTo>
                <a:lnTo>
                  <a:pt x="0" y="0"/>
                </a:lnTo>
                <a:lnTo>
                  <a:pt x="0" y="97536"/>
                </a:lnTo>
                <a:lnTo>
                  <a:pt x="3703320" y="97536"/>
                </a:lnTo>
                <a:lnTo>
                  <a:pt x="3703320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3703319" y="0"/>
                </a:moveTo>
                <a:lnTo>
                  <a:pt x="0" y="0"/>
                </a:lnTo>
                <a:lnTo>
                  <a:pt x="0" y="91439"/>
                </a:lnTo>
                <a:lnTo>
                  <a:pt x="3703319" y="91439"/>
                </a:lnTo>
                <a:lnTo>
                  <a:pt x="3703319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3359" y="572770"/>
            <a:ext cx="3265804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21F1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706" y="1957832"/>
            <a:ext cx="11454587" cy="3840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C3C3C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9993" y="6058169"/>
            <a:ext cx="1953895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365992" y="6062436"/>
            <a:ext cx="192404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903062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9993" y="1579667"/>
            <a:ext cx="3804920" cy="1198880"/>
          </a:xfrm>
          <a:prstGeom prst="rect"/>
        </p:spPr>
        <p:txBody>
          <a:bodyPr wrap="square" lIns="0" tIns="276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 sz="3600" spc="490">
                <a:solidFill>
                  <a:srgbClr val="4D1334"/>
                </a:solidFill>
                <a:latin typeface="SimSun"/>
                <a:cs typeface="SimSun"/>
              </a:rPr>
              <a:t>CHAPTER</a:t>
            </a:r>
            <a:r>
              <a:rPr dirty="0" sz="3600" spc="-220">
                <a:solidFill>
                  <a:srgbClr val="4D1334"/>
                </a:solidFill>
                <a:latin typeface="SimSun"/>
                <a:cs typeface="SimSun"/>
              </a:rPr>
              <a:t> </a:t>
            </a:r>
            <a:r>
              <a:rPr dirty="0" sz="3600" spc="140">
                <a:solidFill>
                  <a:srgbClr val="4D1334"/>
                </a:solidFill>
                <a:latin typeface="SimSun"/>
                <a:cs typeface="SimSun"/>
              </a:rPr>
              <a:t>5</a:t>
            </a:r>
            <a:endParaRPr sz="36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600" spc="254">
                <a:solidFill>
                  <a:srgbClr val="903062"/>
                </a:solidFill>
                <a:latin typeface="SimSun"/>
                <a:cs typeface="SimSun"/>
              </a:rPr>
              <a:t>DATA</a:t>
            </a:r>
            <a:r>
              <a:rPr dirty="0" sz="1600" spc="-110">
                <a:solidFill>
                  <a:srgbClr val="903062"/>
                </a:solidFill>
                <a:latin typeface="SimSun"/>
                <a:cs typeface="SimSun"/>
              </a:rPr>
              <a:t> </a:t>
            </a:r>
            <a:r>
              <a:rPr dirty="0" sz="1600" spc="185">
                <a:solidFill>
                  <a:srgbClr val="903062"/>
                </a:solidFill>
                <a:latin typeface="SimSun"/>
                <a:cs typeface="SimSun"/>
              </a:rPr>
              <a:t>STRUCTURES</a:t>
            </a:r>
            <a:r>
              <a:rPr dirty="0" sz="1600" spc="-55">
                <a:solidFill>
                  <a:srgbClr val="903062"/>
                </a:solidFill>
                <a:latin typeface="SimSun"/>
                <a:cs typeface="SimSun"/>
              </a:rPr>
              <a:t> </a:t>
            </a:r>
            <a:r>
              <a:rPr dirty="0" sz="1600" spc="310">
                <a:solidFill>
                  <a:srgbClr val="903062"/>
                </a:solidFill>
                <a:latin typeface="SimSun"/>
                <a:cs typeface="SimSun"/>
              </a:rPr>
              <a:t>AND</a:t>
            </a:r>
            <a:r>
              <a:rPr dirty="0" sz="1600" spc="-110">
                <a:solidFill>
                  <a:srgbClr val="903062"/>
                </a:solidFill>
                <a:latin typeface="SimSun"/>
                <a:cs typeface="SimSun"/>
              </a:rPr>
              <a:t> </a:t>
            </a:r>
            <a:r>
              <a:rPr dirty="0" sz="1600" spc="210">
                <a:solidFill>
                  <a:srgbClr val="903062"/>
                </a:solidFill>
                <a:latin typeface="SimSun"/>
                <a:cs typeface="SimSun"/>
              </a:rPr>
              <a:t>ALGORITHMS</a:t>
            </a:r>
            <a:endParaRPr sz="1600">
              <a:latin typeface="SimSun"/>
              <a:cs typeface="SimSu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19031" y="624840"/>
            <a:ext cx="2354579" cy="23545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6531" y="3086100"/>
            <a:ext cx="11262360" cy="3304540"/>
          </a:xfrm>
          <a:prstGeom prst="rect">
            <a:avLst/>
          </a:prstGeom>
          <a:solidFill>
            <a:srgbClr val="4D1334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5650">
              <a:latin typeface="Times New Roman"/>
              <a:cs typeface="Times New Roman"/>
            </a:endParaRPr>
          </a:p>
          <a:p>
            <a:pPr marL="3032125" marR="3705860" indent="1276985">
              <a:lnSpc>
                <a:spcPct val="100000"/>
              </a:lnSpc>
            </a:pPr>
            <a:r>
              <a:rPr dirty="0" sz="5400" spc="385">
                <a:solidFill>
                  <a:srgbClr val="FFFFFF"/>
                </a:solidFill>
                <a:latin typeface="SimSun"/>
                <a:cs typeface="SimSun"/>
              </a:rPr>
              <a:t>Queue </a:t>
            </a:r>
            <a:r>
              <a:rPr dirty="0" sz="5400" spc="39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5400" spc="70">
                <a:solidFill>
                  <a:srgbClr val="FFFFFF"/>
                </a:solidFill>
                <a:latin typeface="SimSun"/>
                <a:cs typeface="SimSun"/>
              </a:rPr>
              <a:t>Data</a:t>
            </a:r>
            <a:r>
              <a:rPr dirty="0" sz="5400" spc="-34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5400" spc="-254">
                <a:solidFill>
                  <a:srgbClr val="FFFFFF"/>
                </a:solidFill>
                <a:latin typeface="SimSun"/>
                <a:cs typeface="SimSun"/>
              </a:rPr>
              <a:t>Structure</a:t>
            </a:r>
            <a:endParaRPr sz="5400">
              <a:latin typeface="SimSun"/>
              <a:cs typeface="SimSu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275">
                <a:solidFill>
                  <a:srgbClr val="FFFFFF"/>
                </a:solidFill>
                <a:latin typeface="SimSun"/>
                <a:cs typeface="SimSun"/>
              </a:rPr>
              <a:t>CONT.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4605" y="2257766"/>
            <a:ext cx="10349865" cy="52578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317500" marR="5080" indent="-305435">
              <a:lnSpc>
                <a:spcPts val="1920"/>
              </a:lnSpc>
              <a:spcBef>
                <a:spcPts val="245"/>
              </a:spcBef>
              <a:buClr>
                <a:srgbClr val="903062"/>
              </a:buClr>
              <a:buSzPct val="87878"/>
              <a:buFont typeface="Cambria"/>
              <a:buChar char="◾"/>
              <a:tabLst>
                <a:tab pos="316865" algn="l"/>
                <a:tab pos="318135" algn="l"/>
              </a:tabLst>
            </a:pPr>
            <a:r>
              <a:rPr dirty="0" sz="1650" spc="15" b="1" i="1">
                <a:solidFill>
                  <a:srgbClr val="3C3C3C"/>
                </a:solidFill>
                <a:latin typeface="Times New Roman"/>
                <a:cs typeface="Times New Roman"/>
              </a:rPr>
              <a:t>Delete:</a:t>
            </a:r>
            <a:r>
              <a:rPr dirty="0" sz="1650" spc="295" b="1" i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This</a:t>
            </a:r>
            <a:r>
              <a:rPr dirty="0" sz="1650" spc="-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0" i="1">
                <a:solidFill>
                  <a:srgbClr val="3C3C3C"/>
                </a:solidFill>
                <a:latin typeface="Georgia"/>
                <a:cs typeface="Georgia"/>
              </a:rPr>
              <a:t>operation</a:t>
            </a:r>
            <a:r>
              <a:rPr dirty="0" sz="1650" spc="6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deletes</a:t>
            </a:r>
            <a:r>
              <a:rPr dirty="0" sz="1650" spc="-1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05" i="1">
                <a:solidFill>
                  <a:srgbClr val="3C3C3C"/>
                </a:solidFill>
                <a:latin typeface="Georgia"/>
                <a:cs typeface="Georgia"/>
              </a:rPr>
              <a:t>an</a:t>
            </a:r>
            <a:r>
              <a:rPr dirty="0" sz="1650" spc="6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element</a:t>
            </a:r>
            <a:r>
              <a:rPr dirty="0" sz="1650" spc="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75" i="1">
                <a:solidFill>
                  <a:srgbClr val="3C3C3C"/>
                </a:solidFill>
                <a:latin typeface="Georgia"/>
                <a:cs typeface="Georgia"/>
              </a:rPr>
              <a:t>from</a:t>
            </a:r>
            <a:r>
              <a:rPr dirty="0" sz="1650" spc="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-1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5" i="1">
                <a:solidFill>
                  <a:srgbClr val="3C3C3C"/>
                </a:solidFill>
                <a:latin typeface="Georgia"/>
                <a:cs typeface="Georgia"/>
              </a:rPr>
              <a:t>front</a:t>
            </a:r>
            <a:r>
              <a:rPr dirty="0" sz="1650" spc="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of</a:t>
            </a:r>
            <a:r>
              <a:rPr dirty="0" sz="1650" spc="3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-1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queue</a:t>
            </a:r>
            <a:r>
              <a:rPr dirty="0" sz="1650" spc="33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5" i="1">
                <a:solidFill>
                  <a:srgbClr val="3C3C3C"/>
                </a:solidFill>
                <a:latin typeface="Georgia"/>
                <a:cs typeface="Georgia"/>
              </a:rPr>
              <a:t>and</a:t>
            </a:r>
            <a:r>
              <a:rPr dirty="0" sz="1650" spc="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sets</a:t>
            </a:r>
            <a:r>
              <a:rPr dirty="0" sz="1650" spc="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0" i="1">
                <a:solidFill>
                  <a:srgbClr val="3C3C3C"/>
                </a:solidFill>
                <a:latin typeface="Georgia"/>
                <a:cs typeface="Georgia"/>
              </a:rPr>
              <a:t>Front</a:t>
            </a:r>
            <a:r>
              <a:rPr dirty="0" sz="1650" spc="4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to</a:t>
            </a:r>
            <a:r>
              <a:rPr dirty="0" sz="1650" spc="34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point</a:t>
            </a:r>
            <a:r>
              <a:rPr dirty="0" sz="1650" spc="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to</a:t>
            </a:r>
            <a:r>
              <a:rPr dirty="0" sz="1650" spc="3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-1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next </a:t>
            </a:r>
            <a:r>
              <a:rPr dirty="0" sz="1650" spc="-38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element.</a:t>
            </a:r>
            <a:r>
              <a:rPr dirty="0" sz="16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5" i="1">
                <a:solidFill>
                  <a:srgbClr val="3C3C3C"/>
                </a:solidFill>
                <a:latin typeface="Georgia"/>
                <a:cs typeface="Georgia"/>
              </a:rPr>
              <a:t>We</a:t>
            </a:r>
            <a:r>
              <a:rPr dirty="0" sz="16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should</a:t>
            </a:r>
            <a:r>
              <a:rPr dirty="0" sz="1650" spc="-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0" i="1">
                <a:solidFill>
                  <a:srgbClr val="3C3C3C"/>
                </a:solidFill>
                <a:latin typeface="Georgia"/>
                <a:cs typeface="Georgia"/>
              </a:rPr>
              <a:t>first</a:t>
            </a:r>
            <a:r>
              <a:rPr dirty="0" sz="1650" spc="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0" i="1">
                <a:solidFill>
                  <a:srgbClr val="3C3C3C"/>
                </a:solidFill>
                <a:latin typeface="Georgia"/>
                <a:cs typeface="Georgia"/>
              </a:rPr>
              <a:t>increment</a:t>
            </a:r>
            <a:r>
              <a:rPr dirty="0" sz="1650" spc="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value</a:t>
            </a:r>
            <a:r>
              <a:rPr dirty="0" sz="1650" spc="1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of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0" i="1">
                <a:solidFill>
                  <a:srgbClr val="3C3C3C"/>
                </a:solidFill>
                <a:latin typeface="Georgia"/>
                <a:cs typeface="Georgia"/>
              </a:rPr>
              <a:t>Front</a:t>
            </a:r>
            <a:r>
              <a:rPr dirty="0" sz="1650" spc="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5" i="1">
                <a:solidFill>
                  <a:srgbClr val="3C3C3C"/>
                </a:solidFill>
                <a:latin typeface="Georgia"/>
                <a:cs typeface="Georgia"/>
              </a:rPr>
              <a:t>and</a:t>
            </a:r>
            <a:r>
              <a:rPr dirty="0" sz="1650" spc="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then</a:t>
            </a:r>
            <a:r>
              <a:rPr dirty="0" sz="16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5" i="1">
                <a:solidFill>
                  <a:srgbClr val="3C3C3C"/>
                </a:solidFill>
                <a:latin typeface="Georgia"/>
                <a:cs typeface="Georgia"/>
              </a:rPr>
              <a:t>remove</a:t>
            </a:r>
            <a:r>
              <a:rPr dirty="0" sz="1650" spc="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  element.</a:t>
            </a:r>
            <a:endParaRPr sz="165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4605" y="4357242"/>
            <a:ext cx="99606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17500" indent="-305435">
              <a:lnSpc>
                <a:spcPct val="100000"/>
              </a:lnSpc>
              <a:spcBef>
                <a:spcPts val="9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316865" algn="l"/>
                <a:tab pos="318135" algn="l"/>
              </a:tabLst>
            </a:pPr>
            <a:r>
              <a:rPr dirty="0" sz="1600" spc="-35" b="1">
                <a:solidFill>
                  <a:srgbClr val="3C3C3C"/>
                </a:solidFill>
                <a:latin typeface="Times New Roman"/>
                <a:cs typeface="Times New Roman"/>
              </a:rPr>
              <a:t>getFront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: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0">
                <a:solidFill>
                  <a:srgbClr val="3C3C3C"/>
                </a:solidFill>
                <a:latin typeface="SimSun"/>
                <a:cs typeface="SimSun"/>
              </a:rPr>
              <a:t>returns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25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40">
                <a:solidFill>
                  <a:srgbClr val="3C3C3C"/>
                </a:solidFill>
                <a:latin typeface="SimSun"/>
                <a:cs typeface="SimSun"/>
              </a:rPr>
              <a:t>front,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but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unlike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4">
                <a:solidFill>
                  <a:srgbClr val="3C3C3C"/>
                </a:solidFill>
                <a:latin typeface="SimSun"/>
                <a:cs typeface="SimSun"/>
              </a:rPr>
              <a:t>delete,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60">
                <a:solidFill>
                  <a:srgbClr val="3C3C3C"/>
                </a:solidFill>
                <a:latin typeface="SimSun"/>
                <a:cs typeface="SimSun"/>
              </a:rPr>
              <a:t>this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does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not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">
                <a:solidFill>
                  <a:srgbClr val="3C3C3C"/>
                </a:solidFill>
                <a:latin typeface="SimSun"/>
                <a:cs typeface="SimSun"/>
              </a:rPr>
              <a:t>update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value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85">
                <a:solidFill>
                  <a:srgbClr val="3C3C3C"/>
                </a:solidFill>
                <a:latin typeface="SimSun"/>
                <a:cs typeface="SimSun"/>
              </a:rPr>
              <a:t>Front.</a:t>
            </a:r>
            <a:endParaRPr sz="1600">
              <a:latin typeface="SimSun"/>
              <a:cs typeface="SimSu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0096" y="2972572"/>
            <a:ext cx="3733056" cy="133425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70581" y="4808253"/>
            <a:ext cx="3734166" cy="73407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88106" y="5601080"/>
            <a:ext cx="3019798" cy="523875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0512" y="820623"/>
            <a:ext cx="700722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0"/>
              <a:t>L</a:t>
            </a:r>
            <a:r>
              <a:rPr dirty="0" spc="-80"/>
              <a:t>e</a:t>
            </a:r>
            <a:r>
              <a:rPr dirty="0" spc="-114"/>
              <a:t>t</a:t>
            </a:r>
            <a:r>
              <a:rPr dirty="0" spc="-50"/>
              <a:t> </a:t>
            </a:r>
            <a:r>
              <a:rPr dirty="0" i="1">
                <a:latin typeface="Arial"/>
                <a:cs typeface="Arial"/>
              </a:rPr>
              <a:t>Q</a:t>
            </a:r>
            <a:r>
              <a:rPr dirty="0" spc="5" i="1">
                <a:latin typeface="Arial"/>
                <a:cs typeface="Arial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b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15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an</a:t>
            </a:r>
            <a:r>
              <a:rPr dirty="0" spc="1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em</a:t>
            </a:r>
            <a:r>
              <a:rPr dirty="0" spc="-15">
                <a:latin typeface="Microsoft Sans Serif"/>
                <a:cs typeface="Microsoft Sans Serif"/>
              </a:rPr>
              <a:t>p</a:t>
            </a:r>
            <a:r>
              <a:rPr dirty="0">
                <a:latin typeface="Microsoft Sans Serif"/>
                <a:cs typeface="Microsoft Sans Serif"/>
              </a:rPr>
              <a:t>ty</a:t>
            </a:r>
            <a:r>
              <a:rPr dirty="0" spc="35">
                <a:latin typeface="Microsoft Sans Serif"/>
                <a:cs typeface="Microsoft Sans Serif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queu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30">
                <a:latin typeface="Microsoft Sans Serif"/>
                <a:cs typeface="Microsoft Sans Serif"/>
              </a:rPr>
              <a:t> </a:t>
            </a:r>
            <a:r>
              <a:rPr dirty="0" spc="-45">
                <a:latin typeface="Microsoft Sans Serif"/>
                <a:cs typeface="Microsoft Sans Serif"/>
              </a:rPr>
              <a:t>w</a:t>
            </a:r>
            <a:r>
              <a:rPr dirty="0" spc="-5">
                <a:latin typeface="Microsoft Sans Serif"/>
                <a:cs typeface="Microsoft Sans Serif"/>
              </a:rPr>
              <a:t>ith</a:t>
            </a:r>
            <a:r>
              <a:rPr dirty="0" spc="50">
                <a:latin typeface="Microsoft Sans Serif"/>
                <a:cs typeface="Microsoft Sans Serif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Fron</a:t>
            </a:r>
            <a:r>
              <a:rPr dirty="0" sz="1600" spc="-5">
                <a:latin typeface="Courier New"/>
                <a:cs typeface="Courier New"/>
              </a:rPr>
              <a:t>t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Rea</a:t>
            </a:r>
            <a:r>
              <a:rPr dirty="0" sz="1600" spc="-5">
                <a:latin typeface="Courier New"/>
                <a:cs typeface="Courier New"/>
              </a:rPr>
              <a:t>r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5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-</a:t>
            </a:r>
            <a:r>
              <a:rPr dirty="0" sz="1600" spc="-5">
                <a:latin typeface="Courier New"/>
                <a:cs typeface="Courier New"/>
              </a:rPr>
              <a:t>1</a:t>
            </a:r>
            <a:r>
              <a:rPr dirty="0">
                <a:latin typeface="Courier New"/>
                <a:cs typeface="Courier New"/>
              </a:rPr>
              <a:t>.</a:t>
            </a:r>
            <a:r>
              <a:rPr dirty="0" spc="-15">
                <a:latin typeface="Courier New"/>
                <a:cs typeface="Courier New"/>
              </a:rPr>
              <a:t> </a:t>
            </a:r>
            <a:r>
              <a:rPr dirty="0" spc="-5">
                <a:latin typeface="Courier New"/>
                <a:cs typeface="Courier New"/>
              </a:rPr>
              <a:t>Le</a:t>
            </a:r>
            <a:r>
              <a:rPr dirty="0">
                <a:latin typeface="Courier New"/>
                <a:cs typeface="Courier New"/>
              </a:rPr>
              <a:t>t</a:t>
            </a:r>
            <a:r>
              <a:rPr dirty="0" spc="-2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ma</a:t>
            </a:r>
            <a:r>
              <a:rPr dirty="0" sz="1600" spc="-5">
                <a:latin typeface="Courier New"/>
                <a:cs typeface="Courier New"/>
              </a:rPr>
              <a:t>x</a:t>
            </a:r>
            <a:r>
              <a:rPr dirty="0" sz="1600" spc="-5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5.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56868" y="1326769"/>
          <a:ext cx="6165215" cy="37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360"/>
                <a:gridCol w="1229360"/>
                <a:gridCol w="1229359"/>
                <a:gridCol w="1229360"/>
                <a:gridCol w="1229360"/>
              </a:tblGrid>
              <a:tr h="36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92682" y="1747449"/>
          <a:ext cx="5286375" cy="265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830"/>
                <a:gridCol w="1229359"/>
                <a:gridCol w="1229360"/>
                <a:gridCol w="1229360"/>
                <a:gridCol w="798829"/>
              </a:tblGrid>
              <a:tr h="265100">
                <a:tc>
                  <a:txBody>
                    <a:bodyPr/>
                    <a:lstStyle/>
                    <a:p>
                      <a:pPr marL="12700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59993" y="2354199"/>
            <a:ext cx="3265804" cy="351853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800" spc="-30">
                <a:solidFill>
                  <a:srgbClr val="221F1F"/>
                </a:solidFill>
                <a:latin typeface="Trebuchet MS"/>
                <a:cs typeface="Trebuchet MS"/>
              </a:rPr>
              <a:t>Consider</a:t>
            </a:r>
            <a:r>
              <a:rPr dirty="0" sz="180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229">
                <a:solidFill>
                  <a:srgbClr val="221F1F"/>
                </a:solidFill>
                <a:latin typeface="Trebuchet MS"/>
                <a:cs typeface="Trebuchet MS"/>
              </a:rPr>
              <a:t>f</a:t>
            </a:r>
            <a:r>
              <a:rPr dirty="0" sz="1800" spc="-85">
                <a:solidFill>
                  <a:srgbClr val="221F1F"/>
                </a:solidFill>
                <a:latin typeface="Trebuchet MS"/>
                <a:cs typeface="Trebuchet MS"/>
              </a:rPr>
              <a:t>oll</a:t>
            </a:r>
            <a:r>
              <a:rPr dirty="0" sz="1800" spc="15">
                <a:solidFill>
                  <a:srgbClr val="221F1F"/>
                </a:solidFill>
                <a:latin typeface="Trebuchet MS"/>
                <a:cs typeface="Trebuchet MS"/>
              </a:rPr>
              <a:t>o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win</a:t>
            </a: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g</a:t>
            </a:r>
            <a:r>
              <a:rPr dirty="0" sz="1800" spc="-7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state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me</a:t>
            </a:r>
            <a:r>
              <a:rPr dirty="0" sz="1800" spc="-125">
                <a:solidFill>
                  <a:srgbClr val="221F1F"/>
                </a:solidFill>
                <a:latin typeface="Trebuchet MS"/>
                <a:cs typeface="Trebuchet MS"/>
              </a:rPr>
              <a:t>nts: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(11)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(12)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05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(13)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15" b="1">
                <a:solidFill>
                  <a:srgbClr val="3A3A3A"/>
                </a:solidFill>
                <a:latin typeface="Trebuchet MS"/>
                <a:cs typeface="Trebuchet MS"/>
              </a:rPr>
              <a:t>Dequeue</a:t>
            </a:r>
            <a:r>
              <a:rPr dirty="0" sz="1800" spc="-95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221F1F"/>
                </a:solidFill>
                <a:latin typeface="Trebuchet MS"/>
                <a:cs typeface="Trebuchet MS"/>
              </a:rPr>
              <a:t>14)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245">
                <a:solidFill>
                  <a:srgbClr val="221F1F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245">
                <a:solidFill>
                  <a:srgbClr val="221F1F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245">
                <a:solidFill>
                  <a:srgbClr val="221F1F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0545" algn="l"/>
                <a:tab pos="551180" algn="l"/>
              </a:tabLst>
            </a:pPr>
            <a:r>
              <a:rPr dirty="0" sz="1800" spc="245">
                <a:solidFill>
                  <a:srgbClr val="221F1F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1180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221F1F"/>
                </a:solidFill>
                <a:latin typeface="Trebuchet MS"/>
                <a:cs typeface="Trebuchet MS"/>
              </a:rPr>
              <a:t>15)</a:t>
            </a:r>
            <a:endParaRPr sz="1800">
              <a:latin typeface="Trebuchet MS"/>
              <a:cs typeface="Trebuchet MS"/>
            </a:endParaRPr>
          </a:p>
          <a:p>
            <a:pPr marL="550545" indent="-343535">
              <a:lnSpc>
                <a:spcPct val="100000"/>
              </a:lnSpc>
              <a:buAutoNum type="arabicPeriod"/>
              <a:tabLst>
                <a:tab pos="551180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221F1F"/>
                </a:solidFill>
                <a:latin typeface="Trebuchet MS"/>
                <a:cs typeface="Trebuchet MS"/>
              </a:rPr>
              <a:t>16)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1398" y="1228679"/>
            <a:ext cx="1106170" cy="849630"/>
          </a:xfrm>
          <a:prstGeom prst="rect">
            <a:avLst/>
          </a:prstGeom>
        </p:spPr>
        <p:txBody>
          <a:bodyPr wrap="square" lIns="0" tIns="150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800" spc="-5">
                <a:solidFill>
                  <a:srgbClr val="221F1F"/>
                </a:solidFill>
                <a:latin typeface="Microsoft Sans Serif"/>
                <a:cs typeface="Microsoft Sans Serif"/>
              </a:rPr>
              <a:t>Front</a:t>
            </a:r>
            <a:r>
              <a:rPr dirty="0" sz="1800" spc="-15">
                <a:solidFill>
                  <a:srgbClr val="221F1F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221F1F"/>
                </a:solidFill>
                <a:latin typeface="Microsoft Sans Serif"/>
                <a:cs typeface="Microsoft Sans Serif"/>
              </a:rPr>
              <a:t>=</a:t>
            </a:r>
            <a:r>
              <a:rPr dirty="0" sz="1800" spc="-25">
                <a:solidFill>
                  <a:srgbClr val="221F1F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221F1F"/>
                </a:solidFill>
                <a:latin typeface="Microsoft Sans Serif"/>
                <a:cs typeface="Microsoft Sans Serif"/>
              </a:rPr>
              <a:t>−1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tabLst>
                <a:tab pos="633730" algn="l"/>
              </a:tabLst>
            </a:pPr>
            <a:r>
              <a:rPr dirty="0" sz="1800" spc="-5">
                <a:solidFill>
                  <a:srgbClr val="221F1F"/>
                </a:solidFill>
                <a:latin typeface="Microsoft Sans Serif"/>
                <a:cs typeface="Microsoft Sans Serif"/>
              </a:rPr>
              <a:t>Rear	</a:t>
            </a:r>
            <a:r>
              <a:rPr dirty="0" sz="1800">
                <a:solidFill>
                  <a:srgbClr val="221F1F"/>
                </a:solidFill>
                <a:latin typeface="Microsoft Sans Serif"/>
                <a:cs typeface="Microsoft Sans Serif"/>
              </a:rPr>
              <a:t>=</a:t>
            </a:r>
            <a:r>
              <a:rPr dirty="0" sz="1800" spc="-80">
                <a:solidFill>
                  <a:srgbClr val="221F1F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221F1F"/>
                </a:solidFill>
                <a:latin typeface="Microsoft Sans Serif"/>
                <a:cs typeface="Microsoft Sans Serif"/>
              </a:rPr>
              <a:t>−1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81728" y="2065020"/>
            <a:ext cx="4829556" cy="11612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0303" y="3386654"/>
            <a:ext cx="4743450" cy="104708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91253" y="4560570"/>
            <a:ext cx="4743450" cy="104775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98105" y="5697853"/>
            <a:ext cx="4676404" cy="104775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12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Consider</a:t>
            </a:r>
            <a:r>
              <a:rPr dirty="0" spc="-55"/>
              <a:t> </a:t>
            </a:r>
            <a:r>
              <a:rPr dirty="0" spc="-110"/>
              <a:t>the</a:t>
            </a:r>
            <a:r>
              <a:rPr dirty="0" spc="-40"/>
              <a:t> </a:t>
            </a:r>
            <a:r>
              <a:rPr dirty="0" spc="-229"/>
              <a:t>f</a:t>
            </a:r>
            <a:r>
              <a:rPr dirty="0" spc="-85"/>
              <a:t>oll</a:t>
            </a:r>
            <a:r>
              <a:rPr dirty="0" spc="15"/>
              <a:t>o</a:t>
            </a:r>
            <a:r>
              <a:rPr dirty="0" spc="-105"/>
              <a:t>win</a:t>
            </a:r>
            <a:r>
              <a:rPr dirty="0" spc="-95"/>
              <a:t>g</a:t>
            </a:r>
            <a:r>
              <a:rPr dirty="0" spc="-75"/>
              <a:t> </a:t>
            </a:r>
            <a:r>
              <a:rPr dirty="0" spc="-114"/>
              <a:t>state</a:t>
            </a:r>
            <a:r>
              <a:rPr dirty="0" spc="-114"/>
              <a:t>me</a:t>
            </a:r>
            <a:r>
              <a:rPr dirty="0" spc="-125"/>
              <a:t>nts: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06873" y="663720"/>
            <a:ext cx="4676775" cy="10487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8292" y="1819275"/>
            <a:ext cx="4656622" cy="104775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59993" y="826134"/>
            <a:ext cx="1790700" cy="3043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3A3A3A"/>
                </a:solidFill>
                <a:latin typeface="Trebuchet MS"/>
                <a:cs typeface="Trebuchet MS"/>
              </a:rPr>
              <a:t>11)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3A3A3A"/>
                </a:solidFill>
                <a:latin typeface="Trebuchet MS"/>
                <a:cs typeface="Trebuchet MS"/>
              </a:rPr>
              <a:t>12)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5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55">
                <a:solidFill>
                  <a:srgbClr val="3A3A3A"/>
                </a:solidFill>
                <a:latin typeface="Trebuchet MS"/>
                <a:cs typeface="Trebuchet MS"/>
              </a:rPr>
              <a:t>13)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245">
                <a:solidFill>
                  <a:srgbClr val="3A3A3A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3A3A3A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95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(14)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80" b="1">
                <a:solidFill>
                  <a:srgbClr val="221F1F"/>
                </a:solidFill>
                <a:latin typeface="Trebuchet MS"/>
                <a:cs typeface="Trebuchet MS"/>
              </a:rPr>
              <a:t>De</a:t>
            </a:r>
            <a:r>
              <a:rPr dirty="0" sz="1800" spc="65" b="1">
                <a:solidFill>
                  <a:srgbClr val="221F1F"/>
                </a:solidFill>
                <a:latin typeface="Trebuchet MS"/>
                <a:cs typeface="Trebuchet MS"/>
              </a:rPr>
              <a:t>q</a:t>
            </a:r>
            <a:r>
              <a:rPr dirty="0" sz="1800" spc="-25" b="1">
                <a:solidFill>
                  <a:srgbClr val="221F1F"/>
                </a:solidFill>
                <a:latin typeface="Trebuchet MS"/>
                <a:cs typeface="Trebuchet MS"/>
              </a:rPr>
              <a:t>u</a:t>
            </a:r>
            <a:r>
              <a:rPr dirty="0" sz="1800" spc="-35" b="1">
                <a:solidFill>
                  <a:srgbClr val="221F1F"/>
                </a:solidFill>
                <a:latin typeface="Trebuchet MS"/>
                <a:cs typeface="Trebuchet MS"/>
              </a:rPr>
              <a:t>eue</a:t>
            </a:r>
            <a:r>
              <a:rPr dirty="0" sz="1800" spc="-5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15" b="1">
                <a:solidFill>
                  <a:srgbClr val="221F1F"/>
                </a:solidFill>
                <a:latin typeface="Trebuchet MS"/>
                <a:cs typeface="Trebuchet MS"/>
              </a:rPr>
              <a:t>Dequeue</a:t>
            </a:r>
            <a:r>
              <a:rPr dirty="0" sz="1800" spc="-135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80" b="1">
                <a:solidFill>
                  <a:srgbClr val="221F1F"/>
                </a:solidFill>
                <a:latin typeface="Trebuchet MS"/>
                <a:cs typeface="Trebuchet MS"/>
              </a:rPr>
              <a:t>De</a:t>
            </a:r>
            <a:r>
              <a:rPr dirty="0" sz="1800" spc="65" b="1">
                <a:solidFill>
                  <a:srgbClr val="221F1F"/>
                </a:solidFill>
                <a:latin typeface="Trebuchet MS"/>
                <a:cs typeface="Trebuchet MS"/>
              </a:rPr>
              <a:t>q</a:t>
            </a:r>
            <a:r>
              <a:rPr dirty="0" sz="1800" spc="-25" b="1">
                <a:solidFill>
                  <a:srgbClr val="221F1F"/>
                </a:solidFill>
                <a:latin typeface="Trebuchet MS"/>
                <a:cs typeface="Trebuchet MS"/>
              </a:rPr>
              <a:t>u</a:t>
            </a:r>
            <a:r>
              <a:rPr dirty="0" sz="1800" spc="-35" b="1">
                <a:solidFill>
                  <a:srgbClr val="221F1F"/>
                </a:solidFill>
                <a:latin typeface="Trebuchet MS"/>
                <a:cs typeface="Trebuchet MS"/>
              </a:rPr>
              <a:t>eue</a:t>
            </a:r>
            <a:r>
              <a:rPr dirty="0" sz="1800" spc="-5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80" b="1">
                <a:solidFill>
                  <a:srgbClr val="221F1F"/>
                </a:solidFill>
                <a:latin typeface="Trebuchet MS"/>
                <a:cs typeface="Trebuchet MS"/>
              </a:rPr>
              <a:t>De</a:t>
            </a:r>
            <a:r>
              <a:rPr dirty="0" sz="1800" spc="65" b="1">
                <a:solidFill>
                  <a:srgbClr val="221F1F"/>
                </a:solidFill>
                <a:latin typeface="Trebuchet MS"/>
                <a:cs typeface="Trebuchet MS"/>
              </a:rPr>
              <a:t>q</a:t>
            </a:r>
            <a:r>
              <a:rPr dirty="0" sz="1800" spc="-25" b="1">
                <a:solidFill>
                  <a:srgbClr val="221F1F"/>
                </a:solidFill>
                <a:latin typeface="Trebuchet MS"/>
                <a:cs typeface="Trebuchet MS"/>
              </a:rPr>
              <a:t>u</a:t>
            </a:r>
            <a:r>
              <a:rPr dirty="0" sz="1800" spc="-35" b="1">
                <a:solidFill>
                  <a:srgbClr val="221F1F"/>
                </a:solidFill>
                <a:latin typeface="Trebuchet MS"/>
                <a:cs typeface="Trebuchet MS"/>
              </a:rPr>
              <a:t>eue</a:t>
            </a:r>
            <a:r>
              <a:rPr dirty="0" sz="1800" spc="-5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221F1F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(15)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(16)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7061" y="3001537"/>
            <a:ext cx="4676774" cy="104810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3991" y="4149109"/>
            <a:ext cx="4676035" cy="10481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59993" y="5292039"/>
            <a:ext cx="5530850" cy="545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Here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221F1F"/>
                </a:solidFill>
                <a:latin typeface="Trebuchet MS"/>
                <a:cs typeface="Trebuchet MS"/>
              </a:rPr>
              <a:t>we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25">
                <a:solidFill>
                  <a:srgbClr val="221F1F"/>
                </a:solidFill>
                <a:latin typeface="Trebuchet MS"/>
                <a:cs typeface="Trebuchet MS"/>
              </a:rPr>
              <a:t>get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z="1800" spc="-3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Queue_empty</a:t>
            </a:r>
            <a:r>
              <a:rPr dirty="0" sz="1600" spc="2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error</a:t>
            </a:r>
            <a:r>
              <a:rPr dirty="0" sz="1800" spc="-2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10">
                <a:solidFill>
                  <a:srgbClr val="221F1F"/>
                </a:solidFill>
                <a:latin typeface="Courier New"/>
                <a:cs typeface="Courier New"/>
              </a:rPr>
              <a:t>condition</a:t>
            </a:r>
            <a:r>
              <a:rPr dirty="0" sz="1800" spc="-3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as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Front</a:t>
            </a:r>
            <a:r>
              <a:rPr dirty="0" sz="1600" spc="-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=</a:t>
            </a:r>
            <a:r>
              <a:rPr dirty="0" sz="1600" spc="-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Rear</a:t>
            </a:r>
            <a:r>
              <a:rPr dirty="0" sz="1600" spc="-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=</a:t>
            </a:r>
            <a:r>
              <a:rPr dirty="0" sz="1600" spc="-2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3</a:t>
            </a:r>
            <a:endParaRPr sz="1600">
              <a:latin typeface="Courier New"/>
              <a:cs typeface="Courier New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7386" y="3144011"/>
            <a:ext cx="574040" cy="3321050"/>
            <a:chOff x="167386" y="3144011"/>
            <a:chExt cx="574040" cy="3321050"/>
          </a:xfrm>
        </p:grpSpPr>
        <p:sp>
          <p:nvSpPr>
            <p:cNvPr id="12" name="object 12"/>
            <p:cNvSpPr/>
            <p:nvPr/>
          </p:nvSpPr>
          <p:spPr>
            <a:xfrm>
              <a:off x="167386" y="3144011"/>
              <a:ext cx="414020" cy="76200"/>
            </a:xfrm>
            <a:custGeom>
              <a:avLst/>
              <a:gdLst/>
              <a:ahLst/>
              <a:cxnLst/>
              <a:rect l="l" t="t" r="r" b="b"/>
              <a:pathLst>
                <a:path w="414020" h="76200">
                  <a:moveTo>
                    <a:pt x="337553" y="0"/>
                  </a:moveTo>
                  <a:lnTo>
                    <a:pt x="337553" y="76200"/>
                  </a:lnTo>
                  <a:lnTo>
                    <a:pt x="401053" y="44450"/>
                  </a:lnTo>
                  <a:lnTo>
                    <a:pt x="353758" y="44450"/>
                  </a:lnTo>
                  <a:lnTo>
                    <a:pt x="356603" y="41655"/>
                  </a:lnTo>
                  <a:lnTo>
                    <a:pt x="356603" y="34543"/>
                  </a:lnTo>
                  <a:lnTo>
                    <a:pt x="353758" y="31750"/>
                  </a:lnTo>
                  <a:lnTo>
                    <a:pt x="401053" y="31750"/>
                  </a:lnTo>
                  <a:lnTo>
                    <a:pt x="337553" y="0"/>
                  </a:lnTo>
                  <a:close/>
                </a:path>
                <a:path w="414020" h="76200">
                  <a:moveTo>
                    <a:pt x="337553" y="31750"/>
                  </a:moveTo>
                  <a:lnTo>
                    <a:pt x="2844" y="31750"/>
                  </a:lnTo>
                  <a:lnTo>
                    <a:pt x="0" y="34543"/>
                  </a:lnTo>
                  <a:lnTo>
                    <a:pt x="0" y="41655"/>
                  </a:lnTo>
                  <a:lnTo>
                    <a:pt x="2844" y="44450"/>
                  </a:lnTo>
                  <a:lnTo>
                    <a:pt x="337553" y="44450"/>
                  </a:lnTo>
                  <a:lnTo>
                    <a:pt x="337553" y="31750"/>
                  </a:lnTo>
                  <a:close/>
                </a:path>
                <a:path w="414020" h="76200">
                  <a:moveTo>
                    <a:pt x="401053" y="31750"/>
                  </a:moveTo>
                  <a:lnTo>
                    <a:pt x="353758" y="31750"/>
                  </a:lnTo>
                  <a:lnTo>
                    <a:pt x="356603" y="34543"/>
                  </a:lnTo>
                  <a:lnTo>
                    <a:pt x="356603" y="41655"/>
                  </a:lnTo>
                  <a:lnTo>
                    <a:pt x="353758" y="44450"/>
                  </a:lnTo>
                  <a:lnTo>
                    <a:pt x="401053" y="44450"/>
                  </a:lnTo>
                  <a:lnTo>
                    <a:pt x="413753" y="38100"/>
                  </a:lnTo>
                  <a:lnTo>
                    <a:pt x="401053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82880" y="3174491"/>
              <a:ext cx="26670" cy="2414905"/>
            </a:xfrm>
            <a:custGeom>
              <a:avLst/>
              <a:gdLst/>
              <a:ahLst/>
              <a:cxnLst/>
              <a:rect l="l" t="t" r="r" b="b"/>
              <a:pathLst>
                <a:path w="26670" h="2414904">
                  <a:moveTo>
                    <a:pt x="0" y="0"/>
                  </a:moveTo>
                  <a:lnTo>
                    <a:pt x="26123" y="2414447"/>
                  </a:lnTo>
                </a:path>
              </a:pathLst>
            </a:custGeom>
            <a:ln w="12192">
              <a:solidFill>
                <a:srgbClr val="45122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99644" y="5588507"/>
              <a:ext cx="407670" cy="0"/>
            </a:xfrm>
            <a:custGeom>
              <a:avLst/>
              <a:gdLst/>
              <a:ahLst/>
              <a:cxnLst/>
              <a:rect l="l" t="t" r="r" b="b"/>
              <a:pathLst>
                <a:path w="407670" h="0">
                  <a:moveTo>
                    <a:pt x="0" y="0"/>
                  </a:moveTo>
                  <a:lnTo>
                    <a:pt x="407403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83210" y="3715511"/>
              <a:ext cx="414020" cy="76200"/>
            </a:xfrm>
            <a:custGeom>
              <a:avLst/>
              <a:gdLst/>
              <a:ahLst/>
              <a:cxnLst/>
              <a:rect l="l" t="t" r="r" b="b"/>
              <a:pathLst>
                <a:path w="414020" h="76200">
                  <a:moveTo>
                    <a:pt x="337553" y="0"/>
                  </a:moveTo>
                  <a:lnTo>
                    <a:pt x="337553" y="76200"/>
                  </a:lnTo>
                  <a:lnTo>
                    <a:pt x="401053" y="44450"/>
                  </a:lnTo>
                  <a:lnTo>
                    <a:pt x="353758" y="44450"/>
                  </a:lnTo>
                  <a:lnTo>
                    <a:pt x="356603" y="41656"/>
                  </a:lnTo>
                  <a:lnTo>
                    <a:pt x="356603" y="34543"/>
                  </a:lnTo>
                  <a:lnTo>
                    <a:pt x="353758" y="31750"/>
                  </a:lnTo>
                  <a:lnTo>
                    <a:pt x="401053" y="31750"/>
                  </a:lnTo>
                  <a:lnTo>
                    <a:pt x="337553" y="0"/>
                  </a:lnTo>
                  <a:close/>
                </a:path>
                <a:path w="414020" h="76200">
                  <a:moveTo>
                    <a:pt x="337553" y="31750"/>
                  </a:moveTo>
                  <a:lnTo>
                    <a:pt x="2844" y="31750"/>
                  </a:lnTo>
                  <a:lnTo>
                    <a:pt x="0" y="34543"/>
                  </a:lnTo>
                  <a:lnTo>
                    <a:pt x="0" y="41656"/>
                  </a:lnTo>
                  <a:lnTo>
                    <a:pt x="2844" y="44450"/>
                  </a:lnTo>
                  <a:lnTo>
                    <a:pt x="337553" y="44450"/>
                  </a:lnTo>
                  <a:lnTo>
                    <a:pt x="337553" y="31750"/>
                  </a:lnTo>
                  <a:close/>
                </a:path>
                <a:path w="414020" h="76200">
                  <a:moveTo>
                    <a:pt x="401053" y="31750"/>
                  </a:moveTo>
                  <a:lnTo>
                    <a:pt x="353758" y="31750"/>
                  </a:lnTo>
                  <a:lnTo>
                    <a:pt x="356603" y="34543"/>
                  </a:lnTo>
                  <a:lnTo>
                    <a:pt x="356603" y="41656"/>
                  </a:lnTo>
                  <a:lnTo>
                    <a:pt x="353758" y="44450"/>
                  </a:lnTo>
                  <a:lnTo>
                    <a:pt x="401053" y="44450"/>
                  </a:lnTo>
                  <a:lnTo>
                    <a:pt x="413753" y="38100"/>
                  </a:lnTo>
                  <a:lnTo>
                    <a:pt x="401053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98704" y="3745991"/>
              <a:ext cx="26670" cy="2707640"/>
            </a:xfrm>
            <a:custGeom>
              <a:avLst/>
              <a:gdLst/>
              <a:ahLst/>
              <a:cxnLst/>
              <a:rect l="l" t="t" r="r" b="b"/>
              <a:pathLst>
                <a:path w="26670" h="2707640">
                  <a:moveTo>
                    <a:pt x="0" y="0"/>
                  </a:moveTo>
                  <a:lnTo>
                    <a:pt x="26504" y="2707538"/>
                  </a:lnTo>
                </a:path>
              </a:pathLst>
            </a:custGeom>
            <a:ln w="12192">
              <a:solidFill>
                <a:srgbClr val="45122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33756" y="6458711"/>
              <a:ext cx="407670" cy="0"/>
            </a:xfrm>
            <a:custGeom>
              <a:avLst/>
              <a:gdLst/>
              <a:ahLst/>
              <a:cxnLst/>
              <a:rect l="l" t="t" r="r" b="b"/>
              <a:pathLst>
                <a:path w="407670" h="0">
                  <a:moveTo>
                    <a:pt x="0" y="0"/>
                  </a:moveTo>
                  <a:lnTo>
                    <a:pt x="407403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54929" y="4272534"/>
            <a:ext cx="4677149" cy="1047749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773683" y="6229603"/>
            <a:ext cx="512381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sz="1800" spc="-65">
                <a:solidFill>
                  <a:srgbClr val="221F1F"/>
                </a:solidFill>
                <a:latin typeface="Trebuchet MS"/>
                <a:cs typeface="Trebuchet MS"/>
              </a:rPr>
              <a:t>Th</a:t>
            </a:r>
            <a:r>
              <a:rPr dirty="0" sz="1800" spc="-30">
                <a:solidFill>
                  <a:srgbClr val="221F1F"/>
                </a:solidFill>
                <a:latin typeface="Trebuchet MS"/>
                <a:cs typeface="Trebuchet MS"/>
              </a:rPr>
              <a:t>i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s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state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me</a:t>
            </a:r>
            <a:r>
              <a:rPr dirty="0" sz="1800" spc="-100">
                <a:solidFill>
                  <a:srgbClr val="221F1F"/>
                </a:solidFill>
                <a:latin typeface="Trebuchet MS"/>
                <a:cs typeface="Trebuchet MS"/>
              </a:rPr>
              <a:t>nt</a:t>
            </a:r>
            <a:r>
              <a:rPr dirty="0" sz="1800" spc="-6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25">
                <a:solidFill>
                  <a:srgbClr val="221F1F"/>
                </a:solidFill>
                <a:latin typeface="Trebuchet MS"/>
                <a:cs typeface="Trebuchet MS"/>
              </a:rPr>
              <a:t>wi</a:t>
            </a:r>
            <a:r>
              <a:rPr dirty="0" sz="1800" spc="-70">
                <a:solidFill>
                  <a:srgbClr val="221F1F"/>
                </a:solidFill>
                <a:latin typeface="Trebuchet MS"/>
                <a:cs typeface="Trebuchet MS"/>
              </a:rPr>
              <a:t>l</a:t>
            </a:r>
            <a:r>
              <a:rPr dirty="0" sz="1800" spc="-140">
                <a:solidFill>
                  <a:srgbClr val="221F1F"/>
                </a:solidFill>
                <a:latin typeface="Trebuchet MS"/>
                <a:cs typeface="Trebuchet MS"/>
              </a:rPr>
              <a:t>l</a:t>
            </a:r>
            <a:r>
              <a:rPr dirty="0" sz="1800" spc="-3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221F1F"/>
                </a:solidFill>
                <a:latin typeface="Trebuchet MS"/>
                <a:cs typeface="Trebuchet MS"/>
              </a:rPr>
              <a:t>generate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me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ss</a:t>
            </a:r>
            <a:r>
              <a:rPr dirty="0" sz="1800" spc="-145">
                <a:solidFill>
                  <a:srgbClr val="221F1F"/>
                </a:solidFill>
                <a:latin typeface="Trebuchet MS"/>
                <a:cs typeface="Trebuchet MS"/>
              </a:rPr>
              <a:t>age</a:t>
            </a:r>
            <a:r>
              <a:rPr dirty="0" sz="1800" spc="-7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Queue_Full</a:t>
            </a:r>
            <a:endParaRPr sz="1600">
              <a:latin typeface="Courier New"/>
              <a:cs typeface="Courier New"/>
            </a:endParaRPr>
          </a:p>
          <a:p>
            <a:pPr marL="12700">
              <a:lnSpc>
                <a:spcPts val="2130"/>
              </a:lnSpc>
            </a:pP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because</a:t>
            </a:r>
            <a:r>
              <a:rPr dirty="0" sz="1800" spc="-6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Rear</a:t>
            </a:r>
            <a:r>
              <a:rPr dirty="0" sz="1600" spc="-1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=</a:t>
            </a:r>
            <a:r>
              <a:rPr dirty="0" sz="1600" spc="-2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>
                <a:solidFill>
                  <a:srgbClr val="221F1F"/>
                </a:solidFill>
                <a:latin typeface="Courier New"/>
                <a:cs typeface="Courier New"/>
              </a:rPr>
              <a:t>4</a:t>
            </a:r>
            <a:r>
              <a:rPr dirty="0" sz="1800">
                <a:solidFill>
                  <a:srgbClr val="221F1F"/>
                </a:solidFill>
                <a:latin typeface="Courier New"/>
                <a:cs typeface="Courier New"/>
              </a:rPr>
              <a:t>.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01027" y="5832144"/>
            <a:ext cx="3940175" cy="56959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76200" marR="5080" indent="-64135">
              <a:lnSpc>
                <a:spcPts val="2120"/>
              </a:lnSpc>
              <a:spcBef>
                <a:spcPts val="200"/>
              </a:spcBef>
            </a:pPr>
            <a:r>
              <a:rPr dirty="0" sz="1800" spc="25" b="1">
                <a:solidFill>
                  <a:srgbClr val="FF0000"/>
                </a:solidFill>
                <a:latin typeface="Trebuchet MS"/>
                <a:cs typeface="Trebuchet MS"/>
              </a:rPr>
              <a:t>This</a:t>
            </a:r>
            <a:r>
              <a:rPr dirty="0" sz="1800" spc="-60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20" b="1">
                <a:solidFill>
                  <a:srgbClr val="FF0000"/>
                </a:solidFill>
                <a:latin typeface="Trebuchet MS"/>
                <a:cs typeface="Trebuchet MS"/>
              </a:rPr>
              <a:t>means</a:t>
            </a:r>
            <a:r>
              <a:rPr dirty="0" sz="1800" spc="-75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b="1">
                <a:solidFill>
                  <a:srgbClr val="FF0000"/>
                </a:solidFill>
                <a:latin typeface="Trebuchet MS"/>
                <a:cs typeface="Trebuchet MS"/>
              </a:rPr>
              <a:t>that</a:t>
            </a:r>
            <a:r>
              <a:rPr dirty="0" sz="1800" spc="-75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FF0000"/>
                </a:solidFill>
                <a:latin typeface="Trebuchet MS"/>
                <a:cs typeface="Trebuchet MS"/>
              </a:rPr>
              <a:t>the</a:t>
            </a:r>
            <a:r>
              <a:rPr dirty="0" sz="1800" spc="-60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10" b="1">
                <a:solidFill>
                  <a:srgbClr val="FF0000"/>
                </a:solidFill>
                <a:latin typeface="Trebuchet MS"/>
                <a:cs typeface="Trebuchet MS"/>
              </a:rPr>
              <a:t>implementation </a:t>
            </a:r>
            <a:r>
              <a:rPr dirty="0" sz="1800" spc="-530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-25" b="1">
                <a:solidFill>
                  <a:srgbClr val="FF0000"/>
                </a:solidFill>
                <a:latin typeface="Trebuchet MS"/>
                <a:cs typeface="Trebuchet MS"/>
              </a:rPr>
              <a:t>needs</a:t>
            </a:r>
            <a:r>
              <a:rPr dirty="0" sz="1800" spc="-70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FF0000"/>
                </a:solidFill>
                <a:latin typeface="Trebuchet MS"/>
                <a:cs typeface="Trebuchet MS"/>
              </a:rPr>
              <a:t>to</a:t>
            </a:r>
            <a:r>
              <a:rPr dirty="0" sz="1800" spc="-45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-20" b="1">
                <a:solidFill>
                  <a:srgbClr val="FF0000"/>
                </a:solidFill>
                <a:latin typeface="Trebuchet MS"/>
                <a:cs typeface="Trebuchet MS"/>
              </a:rPr>
              <a:t>be</a:t>
            </a:r>
            <a:r>
              <a:rPr dirty="0" sz="1800" spc="-50" b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800" spc="-25" b="1">
                <a:solidFill>
                  <a:srgbClr val="FF0000"/>
                </a:solidFill>
                <a:latin typeface="Trebuchet MS"/>
                <a:cs typeface="Trebuchet MS"/>
              </a:rPr>
              <a:t>modified.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70">
                <a:solidFill>
                  <a:srgbClr val="FFFFFF"/>
                </a:solidFill>
              </a:rPr>
              <a:t>DRAWBACKS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125">
                <a:solidFill>
                  <a:srgbClr val="FFFFFF"/>
                </a:solidFill>
              </a:rPr>
              <a:t>OF</a:t>
            </a:r>
            <a:r>
              <a:rPr dirty="0" sz="2800" spc="-80">
                <a:solidFill>
                  <a:srgbClr val="FFFFFF"/>
                </a:solidFill>
              </a:rPr>
              <a:t> </a:t>
            </a:r>
            <a:r>
              <a:rPr dirty="0" sz="2800" spc="65">
                <a:solidFill>
                  <a:srgbClr val="FFFFFF"/>
                </a:solidFill>
              </a:rPr>
              <a:t>LINEAR</a:t>
            </a:r>
            <a:r>
              <a:rPr dirty="0" sz="2800" spc="-80">
                <a:solidFill>
                  <a:srgbClr val="FFFFFF"/>
                </a:solidFill>
              </a:rPr>
              <a:t> </a:t>
            </a:r>
            <a:r>
              <a:rPr dirty="0" sz="2800" spc="105">
                <a:solidFill>
                  <a:srgbClr val="FFFFFF"/>
                </a:solidFill>
              </a:rPr>
              <a:t>QUEUE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09193" y="2355595"/>
            <a:ext cx="10895965" cy="3339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105"/>
              </a:spcBef>
              <a:buClr>
                <a:srgbClr val="903062"/>
              </a:buClr>
              <a:buSzPct val="91176"/>
              <a:buAutoNum type="arabicPeriod"/>
              <a:tabLst>
                <a:tab pos="405765" algn="l"/>
                <a:tab pos="406400" algn="l"/>
              </a:tabLst>
            </a:pPr>
            <a:r>
              <a:rPr dirty="0" sz="1700" spc="140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700" spc="145">
                <a:solidFill>
                  <a:srgbClr val="3C3C3C"/>
                </a:solidFill>
                <a:latin typeface="SimSun"/>
                <a:cs typeface="SimSun"/>
              </a:rPr>
              <a:t>h</a:t>
            </a:r>
            <a:r>
              <a:rPr dirty="0" sz="1700" spc="-1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90">
                <a:solidFill>
                  <a:srgbClr val="3C3C3C"/>
                </a:solidFill>
                <a:latin typeface="SimSun"/>
                <a:cs typeface="SimSun"/>
              </a:rPr>
              <a:t>li</a:t>
            </a:r>
            <a:r>
              <a:rPr dirty="0" sz="1700" spc="-200">
                <a:solidFill>
                  <a:srgbClr val="3C3C3C"/>
                </a:solidFill>
                <a:latin typeface="SimSun"/>
                <a:cs typeface="SimSun"/>
              </a:rPr>
              <a:t>n</a:t>
            </a:r>
            <a:r>
              <a:rPr dirty="0" sz="1700" spc="-70">
                <a:solidFill>
                  <a:srgbClr val="3C3C3C"/>
                </a:solidFill>
                <a:latin typeface="SimSun"/>
                <a:cs typeface="SimSun"/>
              </a:rPr>
              <a:t>ea</a:t>
            </a:r>
            <a:r>
              <a:rPr dirty="0" sz="1700" spc="-6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60">
                <a:solidFill>
                  <a:srgbClr val="3C3C3C"/>
                </a:solidFill>
                <a:latin typeface="SimSun"/>
                <a:cs typeface="SimSun"/>
              </a:rPr>
              <a:t>qu</a:t>
            </a:r>
            <a:r>
              <a:rPr dirty="0" sz="1700" spc="6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50">
                <a:solidFill>
                  <a:srgbClr val="3C3C3C"/>
                </a:solidFill>
                <a:latin typeface="SimSun"/>
                <a:cs typeface="SimSun"/>
              </a:rPr>
              <a:t>ue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700" spc="-254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" b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sz="1700" spc="45" b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700" spc="35" b="1">
                <a:solidFill>
                  <a:srgbClr val="FF0000"/>
                </a:solidFill>
                <a:latin typeface="Times New Roman"/>
                <a:cs typeface="Times New Roman"/>
              </a:rPr>
              <a:t>xed</a:t>
            </a:r>
            <a:r>
              <a:rPr dirty="0" sz="17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-12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30" b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dirty="0" sz="1700" spc="45" b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700" spc="55" b="1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dirty="0" sz="1700" spc="60" b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z="1700" spc="-31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SimSun"/>
              <a:buAutoNum type="arabicPeriod"/>
            </a:pPr>
            <a:endParaRPr sz="1400">
              <a:latin typeface="SimSun"/>
              <a:cs typeface="SimSun"/>
            </a:endParaRPr>
          </a:p>
          <a:p>
            <a:pPr marL="406400" indent="-342900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176"/>
              <a:buAutoNum type="arabicPeriod"/>
              <a:tabLst>
                <a:tab pos="405765" algn="l"/>
                <a:tab pos="406400" algn="l"/>
              </a:tabLst>
            </a:pPr>
            <a:r>
              <a:rPr dirty="0" sz="1700" spc="204">
                <a:solidFill>
                  <a:srgbClr val="3C3C3C"/>
                </a:solidFill>
                <a:latin typeface="SimSun"/>
                <a:cs typeface="SimSun"/>
              </a:rPr>
              <a:t>An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55">
                <a:solidFill>
                  <a:srgbClr val="3C3C3C"/>
                </a:solidFill>
                <a:latin typeface="SimSun"/>
                <a:cs typeface="SimSun"/>
              </a:rPr>
              <a:t>arbitrarily</a:t>
            </a:r>
            <a:r>
              <a:rPr dirty="0" sz="17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0">
                <a:solidFill>
                  <a:srgbClr val="3C3C3C"/>
                </a:solidFill>
                <a:latin typeface="SimSun"/>
                <a:cs typeface="SimSun"/>
              </a:rPr>
              <a:t>declared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225">
                <a:solidFill>
                  <a:srgbClr val="3C3C3C"/>
                </a:solidFill>
                <a:latin typeface="SimSun"/>
                <a:cs typeface="SimSun"/>
              </a:rPr>
              <a:t>maximum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45">
                <a:solidFill>
                  <a:srgbClr val="3C3C3C"/>
                </a:solidFill>
                <a:latin typeface="SimSun"/>
                <a:cs typeface="SimSun"/>
              </a:rPr>
              <a:t>size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20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leads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20" b="1">
                <a:solidFill>
                  <a:srgbClr val="FF0000"/>
                </a:solidFill>
                <a:latin typeface="Times New Roman"/>
                <a:cs typeface="Times New Roman"/>
              </a:rPr>
              <a:t>poor</a:t>
            </a:r>
            <a:r>
              <a:rPr dirty="0" sz="1700" spc="3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30" b="1">
                <a:solidFill>
                  <a:srgbClr val="FF0000"/>
                </a:solidFill>
                <a:latin typeface="Times New Roman"/>
                <a:cs typeface="Times New Roman"/>
              </a:rPr>
              <a:t>utilization</a:t>
            </a:r>
            <a:r>
              <a:rPr dirty="0" sz="1700" spc="30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35" b="1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1700" spc="32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-20" b="1">
                <a:solidFill>
                  <a:srgbClr val="FF0000"/>
                </a:solidFill>
                <a:latin typeface="Times New Roman"/>
                <a:cs typeface="Times New Roman"/>
              </a:rPr>
              <a:t>memory</a:t>
            </a:r>
            <a:r>
              <a:rPr dirty="0" sz="1700" spc="-2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700">
              <a:latin typeface="SimSun"/>
              <a:cs typeface="SimSun"/>
            </a:endParaRPr>
          </a:p>
          <a:p>
            <a:pPr marL="406400" marR="567690" indent="-342900">
              <a:lnSpc>
                <a:spcPct val="140000"/>
              </a:lnSpc>
              <a:spcBef>
                <a:spcPts val="1010"/>
              </a:spcBef>
              <a:buClr>
                <a:srgbClr val="903062"/>
              </a:buClr>
              <a:buSzPct val="91176"/>
              <a:buAutoNum type="arabicPeriod"/>
              <a:tabLst>
                <a:tab pos="405765" algn="l"/>
                <a:tab pos="406400" algn="l"/>
              </a:tabLst>
            </a:pPr>
            <a:r>
              <a:rPr dirty="0" sz="1700">
                <a:solidFill>
                  <a:srgbClr val="3C3C3C"/>
                </a:solidFill>
                <a:latin typeface="SimSun"/>
                <a:cs typeface="SimSun"/>
              </a:rPr>
              <a:t>Array implementation 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of </a:t>
            </a:r>
            <a:r>
              <a:rPr dirty="0" sz="1700" spc="-130">
                <a:solidFill>
                  <a:srgbClr val="3C3C3C"/>
                </a:solidFill>
                <a:latin typeface="SimSun"/>
                <a:cs typeface="SimSun"/>
              </a:rPr>
              <a:t>linear </a:t>
            </a:r>
            <a:r>
              <a:rPr dirty="0" sz="1700" spc="20">
                <a:solidFill>
                  <a:srgbClr val="3C3C3C"/>
                </a:solidFill>
                <a:latin typeface="SimSun"/>
                <a:cs typeface="SimSun"/>
              </a:rPr>
              <a:t>queues 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leads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to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700" spc="25" b="1">
                <a:solidFill>
                  <a:srgbClr val="FF0000"/>
                </a:solidFill>
                <a:latin typeface="Times New Roman"/>
                <a:cs typeface="Times New Roman"/>
              </a:rPr>
              <a:t>Queue_Full </a:t>
            </a:r>
            <a:r>
              <a:rPr dirty="0" sz="1700" spc="30" b="1">
                <a:solidFill>
                  <a:srgbClr val="FF0000"/>
                </a:solidFill>
                <a:latin typeface="Times New Roman"/>
                <a:cs typeface="Times New Roman"/>
              </a:rPr>
              <a:t>state </a:t>
            </a:r>
            <a:r>
              <a:rPr dirty="0" sz="1700" spc="30">
                <a:solidFill>
                  <a:srgbClr val="3C3C3C"/>
                </a:solidFill>
                <a:latin typeface="SimSun"/>
                <a:cs typeface="SimSun"/>
              </a:rPr>
              <a:t>even </a:t>
            </a:r>
            <a:r>
              <a:rPr dirty="0" sz="1700" spc="35">
                <a:solidFill>
                  <a:srgbClr val="3C3C3C"/>
                </a:solidFill>
                <a:latin typeface="SimSun"/>
                <a:cs typeface="SimSun"/>
              </a:rPr>
              <a:t>though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700" spc="55">
                <a:solidFill>
                  <a:srgbClr val="3C3C3C"/>
                </a:solidFill>
                <a:latin typeface="SimSun"/>
                <a:cs typeface="SimSun"/>
              </a:rPr>
              <a:t>queue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 </a:t>
            </a:r>
            <a:r>
              <a:rPr dirty="0" sz="1700" spc="-30">
                <a:solidFill>
                  <a:srgbClr val="FF0000"/>
                </a:solidFill>
                <a:latin typeface="SimSun"/>
                <a:cs typeface="SimSun"/>
              </a:rPr>
              <a:t>not </a:t>
            </a:r>
            <a:r>
              <a:rPr dirty="0" sz="1700" spc="-83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700" spc="-20">
                <a:solidFill>
                  <a:srgbClr val="FF0000"/>
                </a:solidFill>
                <a:latin typeface="SimSun"/>
                <a:cs typeface="SimSun"/>
              </a:rPr>
              <a:t>a</a:t>
            </a:r>
            <a:r>
              <a:rPr dirty="0" sz="1700" spc="-25">
                <a:solidFill>
                  <a:srgbClr val="FF0000"/>
                </a:solidFill>
                <a:latin typeface="SimSun"/>
                <a:cs typeface="SimSun"/>
              </a:rPr>
              <a:t>c</a:t>
            </a:r>
            <a:r>
              <a:rPr dirty="0" sz="1700" spc="-120">
                <a:solidFill>
                  <a:srgbClr val="FF0000"/>
                </a:solidFill>
                <a:latin typeface="SimSun"/>
                <a:cs typeface="SimSun"/>
              </a:rPr>
              <a:t>tua</a:t>
            </a:r>
            <a:r>
              <a:rPr dirty="0" sz="1700" spc="-130">
                <a:solidFill>
                  <a:srgbClr val="FF0000"/>
                </a:solidFill>
                <a:latin typeface="SimSun"/>
                <a:cs typeface="SimSun"/>
              </a:rPr>
              <a:t>l</a:t>
            </a:r>
            <a:r>
              <a:rPr dirty="0" sz="1700" spc="-150">
                <a:solidFill>
                  <a:srgbClr val="FF0000"/>
                </a:solidFill>
                <a:latin typeface="SimSun"/>
                <a:cs typeface="SimSun"/>
              </a:rPr>
              <a:t>ly</a:t>
            </a:r>
            <a:r>
              <a:rPr dirty="0" sz="1700" spc="-12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700" spc="-225">
                <a:solidFill>
                  <a:srgbClr val="FF0000"/>
                </a:solidFill>
                <a:latin typeface="SimSun"/>
                <a:cs typeface="SimSun"/>
              </a:rPr>
              <a:t>full</a:t>
            </a:r>
            <a:r>
              <a:rPr dirty="0" sz="1700" spc="-31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SimSun"/>
              <a:buAutoNum type="arabicPeriod"/>
            </a:pPr>
            <a:endParaRPr sz="1400">
              <a:latin typeface="SimSun"/>
              <a:cs typeface="SimSun"/>
            </a:endParaRPr>
          </a:p>
          <a:p>
            <a:pPr marL="406400" indent="-342900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176"/>
              <a:buAutoNum type="arabicPeriod"/>
              <a:tabLst>
                <a:tab pos="405765" algn="l"/>
                <a:tab pos="406400" algn="l"/>
              </a:tabLst>
            </a:pPr>
            <a:r>
              <a:rPr dirty="0" sz="1700" spc="120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0">
                <a:solidFill>
                  <a:srgbClr val="3C3C3C"/>
                </a:solidFill>
                <a:latin typeface="SimSun"/>
                <a:cs typeface="SimSun"/>
              </a:rPr>
              <a:t>avoid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85">
                <a:solidFill>
                  <a:srgbClr val="3C3C3C"/>
                </a:solidFill>
                <a:latin typeface="SimSun"/>
                <a:cs typeface="SimSun"/>
              </a:rPr>
              <a:t>this,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229">
                <a:solidFill>
                  <a:srgbClr val="3C3C3C"/>
                </a:solidFill>
                <a:latin typeface="SimSun"/>
                <a:cs typeface="SimSun"/>
              </a:rPr>
              <a:t>we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45">
                <a:solidFill>
                  <a:srgbClr val="3C3C3C"/>
                </a:solidFill>
                <a:latin typeface="SimSun"/>
                <a:cs typeface="SimSun"/>
              </a:rPr>
              <a:t>need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65" b="1">
                <a:solidFill>
                  <a:srgbClr val="FF0000"/>
                </a:solidFill>
                <a:latin typeface="Times New Roman"/>
                <a:cs typeface="Times New Roman"/>
              </a:rPr>
              <a:t>move</a:t>
            </a:r>
            <a:r>
              <a:rPr dirty="0" sz="1700" spc="3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50" b="1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700" spc="30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25" b="1">
                <a:solidFill>
                  <a:srgbClr val="FF0000"/>
                </a:solidFill>
                <a:latin typeface="Times New Roman"/>
                <a:cs typeface="Times New Roman"/>
              </a:rPr>
              <a:t>entire</a:t>
            </a:r>
            <a:r>
              <a:rPr dirty="0" sz="1700" spc="3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40" b="1">
                <a:solidFill>
                  <a:srgbClr val="FF0000"/>
                </a:solidFill>
                <a:latin typeface="Times New Roman"/>
                <a:cs typeface="Times New Roman"/>
              </a:rPr>
              <a:t>queue</a:t>
            </a:r>
            <a:r>
              <a:rPr dirty="0" sz="1700" spc="3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45" b="1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dirty="0" sz="1700" spc="3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50" b="1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700" spc="3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20" b="1">
                <a:solidFill>
                  <a:srgbClr val="FF0000"/>
                </a:solidFill>
                <a:latin typeface="Times New Roman"/>
                <a:cs typeface="Times New Roman"/>
              </a:rPr>
              <a:t>original</a:t>
            </a:r>
            <a:r>
              <a:rPr dirty="0" sz="1700" spc="3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-5" b="1">
                <a:solidFill>
                  <a:srgbClr val="FF0000"/>
                </a:solidFill>
                <a:latin typeface="Times New Roman"/>
                <a:cs typeface="Times New Roman"/>
              </a:rPr>
              <a:t>start</a:t>
            </a:r>
            <a:r>
              <a:rPr dirty="0" sz="1700" spc="29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40" b="1">
                <a:solidFill>
                  <a:srgbClr val="FF0000"/>
                </a:solidFill>
                <a:latin typeface="Times New Roman"/>
                <a:cs typeface="Times New Roman"/>
              </a:rPr>
              <a:t>location</a:t>
            </a:r>
            <a:r>
              <a:rPr dirty="0" sz="1700" spc="29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700" spc="-310">
                <a:solidFill>
                  <a:srgbClr val="3C3C3C"/>
                </a:solidFill>
                <a:latin typeface="SimSun"/>
                <a:cs typeface="SimSun"/>
              </a:rPr>
              <a:t>(if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70">
                <a:solidFill>
                  <a:srgbClr val="3C3C3C"/>
                </a:solidFill>
                <a:latin typeface="SimSun"/>
                <a:cs typeface="SimSun"/>
              </a:rPr>
              <a:t>there</a:t>
            </a:r>
            <a:r>
              <a:rPr dirty="0" sz="17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6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90">
                <a:solidFill>
                  <a:srgbClr val="3C3C3C"/>
                </a:solidFill>
                <a:latin typeface="SimSun"/>
                <a:cs typeface="SimSun"/>
              </a:rPr>
              <a:t>empty</a:t>
            </a:r>
            <a:endParaRPr sz="1700">
              <a:latin typeface="SimSun"/>
              <a:cs typeface="SimSun"/>
            </a:endParaRPr>
          </a:p>
          <a:p>
            <a:pPr marL="406400">
              <a:lnSpc>
                <a:spcPct val="100000"/>
              </a:lnSpc>
              <a:spcBef>
                <a:spcPts val="815"/>
              </a:spcBef>
            </a:pPr>
            <a:r>
              <a:rPr dirty="0" sz="1700" spc="-125">
                <a:solidFill>
                  <a:srgbClr val="3C3C3C"/>
                </a:solidFill>
                <a:latin typeface="SimSun"/>
                <a:cs typeface="SimSun"/>
              </a:rPr>
              <a:t>locations)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0">
                <a:solidFill>
                  <a:srgbClr val="3C3C3C"/>
                </a:solidFill>
                <a:latin typeface="SimSun"/>
                <a:cs typeface="SimSun"/>
              </a:rPr>
              <a:t>so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that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54">
                <a:solidFill>
                  <a:srgbClr val="3C3C3C"/>
                </a:solidFill>
                <a:latin typeface="SimSun"/>
                <a:cs typeface="SimSun"/>
              </a:rPr>
              <a:t>first</a:t>
            </a:r>
            <a:r>
              <a:rPr dirty="0" sz="1700" spc="-1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30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>
                <a:solidFill>
                  <a:srgbClr val="3C3C3C"/>
                </a:solidFill>
                <a:latin typeface="SimSun"/>
                <a:cs typeface="SimSun"/>
              </a:rPr>
              <a:t>0</a:t>
            </a:r>
            <a:r>
              <a:rPr dirty="0" baseline="25252" sz="1650">
                <a:solidFill>
                  <a:srgbClr val="3C3C3C"/>
                </a:solidFill>
                <a:latin typeface="SimSun"/>
                <a:cs typeface="SimSun"/>
              </a:rPr>
              <a:t>th</a:t>
            </a:r>
            <a:r>
              <a:rPr dirty="0" baseline="25252" sz="1650" spc="31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location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40">
                <a:solidFill>
                  <a:srgbClr val="3C3C3C"/>
                </a:solidFill>
                <a:latin typeface="SimSun"/>
                <a:cs typeface="SimSun"/>
              </a:rPr>
              <a:t>Front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55">
                <a:solidFill>
                  <a:srgbClr val="3C3C3C"/>
                </a:solidFill>
                <a:latin typeface="SimSun"/>
                <a:cs typeface="SimSun"/>
              </a:rPr>
              <a:t>set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700" spc="-1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-1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(rear=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45">
                <a:solidFill>
                  <a:srgbClr val="3C3C3C"/>
                </a:solidFill>
                <a:latin typeface="SimSun"/>
                <a:cs typeface="SimSun"/>
              </a:rPr>
              <a:t>rear-1).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00">
              <a:latin typeface="SimSun"/>
              <a:cs typeface="SimSun"/>
            </a:endParaRPr>
          </a:p>
          <a:p>
            <a:pPr algn="ctr" marL="77470">
              <a:lnSpc>
                <a:spcPct val="100000"/>
              </a:lnSpc>
            </a:pPr>
            <a:r>
              <a:rPr dirty="0" sz="1800" spc="-65" i="1">
                <a:solidFill>
                  <a:srgbClr val="3C3C3C"/>
                </a:solidFill>
                <a:latin typeface="Georgia"/>
                <a:cs typeface="Georgia"/>
              </a:rPr>
              <a:t>This</a:t>
            </a:r>
            <a:r>
              <a:rPr dirty="0" sz="1800" spc="-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65" i="1">
                <a:solidFill>
                  <a:srgbClr val="3C3C3C"/>
                </a:solidFill>
                <a:latin typeface="Georgia"/>
                <a:cs typeface="Georgia"/>
              </a:rPr>
              <a:t>is</a:t>
            </a:r>
            <a:r>
              <a:rPr dirty="0" sz="1800" spc="3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55" i="1">
                <a:solidFill>
                  <a:srgbClr val="FF0000"/>
                </a:solidFill>
                <a:latin typeface="Georgia"/>
                <a:cs typeface="Georgia"/>
              </a:rPr>
              <a:t>obviously</a:t>
            </a:r>
            <a:r>
              <a:rPr dirty="0" sz="1800" spc="29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65" i="1">
                <a:solidFill>
                  <a:srgbClr val="FF0000"/>
                </a:solidFill>
                <a:latin typeface="Georgia"/>
                <a:cs typeface="Georgia"/>
              </a:rPr>
              <a:t>not</a:t>
            </a:r>
            <a:r>
              <a:rPr dirty="0" sz="1800" spc="32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65" i="1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dirty="0" sz="1800" spc="33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55" i="1">
                <a:solidFill>
                  <a:srgbClr val="FF0000"/>
                </a:solidFill>
                <a:latin typeface="Georgia"/>
                <a:cs typeface="Georgia"/>
              </a:rPr>
              <a:t>feasible</a:t>
            </a:r>
            <a:r>
              <a:rPr dirty="0" sz="1800" spc="30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55" i="1">
                <a:solidFill>
                  <a:srgbClr val="FF0000"/>
                </a:solidFill>
                <a:latin typeface="Georgia"/>
                <a:cs typeface="Georgia"/>
              </a:rPr>
              <a:t>solution</a:t>
            </a:r>
            <a:r>
              <a:rPr dirty="0" sz="1800" spc="31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35" i="1">
                <a:solidFill>
                  <a:srgbClr val="3C3C3C"/>
                </a:solidFill>
                <a:latin typeface="Georgia"/>
                <a:cs typeface="Georgia"/>
              </a:rPr>
              <a:t>as</a:t>
            </a:r>
            <a:r>
              <a:rPr dirty="0" sz="1800" spc="31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35" i="1">
                <a:solidFill>
                  <a:srgbClr val="3C3C3C"/>
                </a:solidFill>
                <a:latin typeface="Georgia"/>
                <a:cs typeface="Georgia"/>
              </a:rPr>
              <a:t>it</a:t>
            </a:r>
            <a:r>
              <a:rPr dirty="0" sz="180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65" i="1">
                <a:solidFill>
                  <a:srgbClr val="3C3C3C"/>
                </a:solidFill>
                <a:latin typeface="Georgia"/>
                <a:cs typeface="Georgia"/>
              </a:rPr>
              <a:t>is</a:t>
            </a:r>
            <a:r>
              <a:rPr dirty="0" sz="1800" spc="31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55" i="1">
                <a:solidFill>
                  <a:srgbClr val="FF0000"/>
                </a:solidFill>
                <a:latin typeface="Georgia"/>
                <a:cs typeface="Georgia"/>
              </a:rPr>
              <a:t>time</a:t>
            </a:r>
            <a:r>
              <a:rPr dirty="0" sz="1800" spc="32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85" i="1">
                <a:solidFill>
                  <a:srgbClr val="FF0000"/>
                </a:solidFill>
                <a:latin typeface="Georgia"/>
                <a:cs typeface="Georgia"/>
              </a:rPr>
              <a:t>consuming</a:t>
            </a:r>
            <a:r>
              <a:rPr dirty="0" sz="1800" spc="31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14" i="1">
                <a:solidFill>
                  <a:srgbClr val="3C3C3C"/>
                </a:solidFill>
                <a:latin typeface="Georgia"/>
                <a:cs typeface="Georgia"/>
              </a:rPr>
              <a:t>and</a:t>
            </a:r>
            <a:r>
              <a:rPr dirty="0" sz="1800" spc="3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55" i="1">
                <a:solidFill>
                  <a:srgbClr val="3C3C3C"/>
                </a:solidFill>
                <a:latin typeface="Georgia"/>
                <a:cs typeface="Georgia"/>
              </a:rPr>
              <a:t>involves</a:t>
            </a:r>
            <a:r>
              <a:rPr dirty="0" sz="1800" spc="33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165" i="1">
                <a:solidFill>
                  <a:srgbClr val="3C3C3C"/>
                </a:solidFill>
                <a:latin typeface="Georgia"/>
                <a:cs typeface="Georgia"/>
              </a:rPr>
              <a:t>a</a:t>
            </a:r>
            <a:r>
              <a:rPr dirty="0" sz="1800" spc="31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35" i="1">
                <a:solidFill>
                  <a:srgbClr val="FF0000"/>
                </a:solidFill>
                <a:latin typeface="Georgia"/>
                <a:cs typeface="Georgia"/>
              </a:rPr>
              <a:t>lot</a:t>
            </a:r>
            <a:r>
              <a:rPr dirty="0" sz="1800" spc="31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40" i="1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dirty="0" sz="1800" spc="32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14" i="1">
                <a:solidFill>
                  <a:srgbClr val="FF0000"/>
                </a:solidFill>
                <a:latin typeface="Georgia"/>
                <a:cs typeface="Georgia"/>
              </a:rPr>
              <a:t>data</a:t>
            </a:r>
            <a:r>
              <a:rPr dirty="0" sz="1800" spc="32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60" i="1">
                <a:solidFill>
                  <a:srgbClr val="FF0000"/>
                </a:solidFill>
                <a:latin typeface="Georgia"/>
                <a:cs typeface="Georgia"/>
              </a:rPr>
              <a:t>movement</a:t>
            </a:r>
            <a:r>
              <a:rPr dirty="0" sz="1800" spc="-60" i="1">
                <a:solidFill>
                  <a:srgbClr val="3C3C3C"/>
                </a:solidFill>
                <a:latin typeface="Georgia"/>
                <a:cs typeface="Georgia"/>
              </a:rPr>
              <a:t>.</a:t>
            </a:r>
            <a:r>
              <a:rPr dirty="0" sz="1800" spc="3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65" i="1">
                <a:solidFill>
                  <a:srgbClr val="3C3C3C"/>
                </a:solidFill>
                <a:latin typeface="Georgia"/>
                <a:cs typeface="Georgia"/>
              </a:rPr>
              <a:t>This</a:t>
            </a:r>
            <a:endParaRPr sz="1800">
              <a:latin typeface="Georgia"/>
              <a:cs typeface="Georgia"/>
            </a:endParaRPr>
          </a:p>
          <a:p>
            <a:pPr algn="ctr" marL="77470">
              <a:lnSpc>
                <a:spcPct val="100000"/>
              </a:lnSpc>
              <a:spcBef>
                <a:spcPts val="695"/>
              </a:spcBef>
            </a:pPr>
            <a:r>
              <a:rPr dirty="0" sz="1800" spc="-60" i="1">
                <a:solidFill>
                  <a:srgbClr val="3C3C3C"/>
                </a:solidFill>
                <a:latin typeface="Georgia"/>
                <a:cs typeface="Georgia"/>
              </a:rPr>
              <a:t>becomes</a:t>
            </a:r>
            <a:r>
              <a:rPr dirty="0" sz="1800" spc="-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70" i="1">
                <a:solidFill>
                  <a:srgbClr val="3C3C3C"/>
                </a:solidFill>
                <a:latin typeface="Georgia"/>
                <a:cs typeface="Georgia"/>
              </a:rPr>
              <a:t>impractical,</a:t>
            </a:r>
            <a:r>
              <a:rPr dirty="0" sz="1800" spc="30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800" spc="-60" i="1">
                <a:solidFill>
                  <a:srgbClr val="FF0000"/>
                </a:solidFill>
                <a:latin typeface="Georgia"/>
                <a:cs typeface="Georgia"/>
              </a:rPr>
              <a:t>especially</a:t>
            </a:r>
            <a:r>
              <a:rPr dirty="0" sz="1800" spc="29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75" i="1">
                <a:solidFill>
                  <a:srgbClr val="FF0000"/>
                </a:solidFill>
                <a:latin typeface="Georgia"/>
                <a:cs typeface="Georgia"/>
              </a:rPr>
              <a:t>when</a:t>
            </a:r>
            <a:r>
              <a:rPr dirty="0" sz="1800" spc="31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30" i="1">
                <a:solidFill>
                  <a:srgbClr val="FF0000"/>
                </a:solidFill>
                <a:latin typeface="Georgia"/>
                <a:cs typeface="Georgia"/>
              </a:rPr>
              <a:t>the</a:t>
            </a:r>
            <a:r>
              <a:rPr dirty="0" sz="1800" spc="32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45" i="1">
                <a:solidFill>
                  <a:srgbClr val="FF0000"/>
                </a:solidFill>
                <a:latin typeface="Georgia"/>
                <a:cs typeface="Georgia"/>
              </a:rPr>
              <a:t>queue</a:t>
            </a:r>
            <a:r>
              <a:rPr dirty="0" sz="1800" spc="30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60" i="1">
                <a:solidFill>
                  <a:srgbClr val="FF0000"/>
                </a:solidFill>
                <a:latin typeface="Georgia"/>
                <a:cs typeface="Georgia"/>
              </a:rPr>
              <a:t>is</a:t>
            </a:r>
            <a:r>
              <a:rPr dirty="0" sz="1800" spc="330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40" i="1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dirty="0" sz="1800" spc="31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65" i="1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dirty="0" sz="1800" spc="33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00" i="1">
                <a:solidFill>
                  <a:srgbClr val="FF0000"/>
                </a:solidFill>
                <a:latin typeface="Georgia"/>
                <a:cs typeface="Georgia"/>
              </a:rPr>
              <a:t>large</a:t>
            </a:r>
            <a:r>
              <a:rPr dirty="0" sz="1800" spc="305" i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800" spc="-15" i="1">
                <a:solidFill>
                  <a:srgbClr val="FF0000"/>
                </a:solidFill>
                <a:latin typeface="Georgia"/>
                <a:cs typeface="Georgia"/>
              </a:rPr>
              <a:t>size</a:t>
            </a:r>
            <a:r>
              <a:rPr dirty="0" sz="1800" spc="-15" i="1">
                <a:solidFill>
                  <a:srgbClr val="3C3C3C"/>
                </a:solidFill>
                <a:latin typeface="Georgia"/>
                <a:cs typeface="Georgia"/>
              </a:rPr>
              <a:t>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13</a:t>
            </a:r>
            <a:endParaRPr sz="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20">
                <a:solidFill>
                  <a:srgbClr val="FFFFFF"/>
                </a:solidFill>
              </a:rPr>
              <a:t>CIRCULAR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100">
                <a:solidFill>
                  <a:srgbClr val="FFFFFF"/>
                </a:solidFill>
              </a:rPr>
              <a:t>QUEUE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59993" y="1951735"/>
            <a:ext cx="10534650" cy="16598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marR="262255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5">
                <a:solidFill>
                  <a:srgbClr val="3C3C3C"/>
                </a:solidFill>
                <a:latin typeface="SimSun"/>
                <a:cs typeface="SimSun"/>
              </a:rPr>
              <a:t>Allows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 b="1">
                <a:solidFill>
                  <a:srgbClr val="FF0000"/>
                </a:solidFill>
                <a:latin typeface="Times New Roman"/>
                <a:cs typeface="Times New Roman"/>
              </a:rPr>
              <a:t>wraparound</a:t>
            </a:r>
            <a:r>
              <a:rPr dirty="0" sz="1800" spc="35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105">
                <a:solidFill>
                  <a:srgbClr val="3C3C3C"/>
                </a:solidFill>
                <a:latin typeface="SimSun"/>
                <a:cs typeface="SimSun"/>
              </a:rPr>
              <a:t>upon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reaching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end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array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eliminates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drawbacks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7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n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ar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5">
                <a:solidFill>
                  <a:srgbClr val="3C3C3C"/>
                </a:solidFill>
                <a:latin typeface="SimSun"/>
                <a:cs typeface="SimSun"/>
              </a:rPr>
              <a:t>q</a:t>
            </a: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u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ue.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As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40">
                <a:solidFill>
                  <a:srgbClr val="3C3C3C"/>
                </a:solidFill>
                <a:latin typeface="SimSun"/>
                <a:cs typeface="SimSun"/>
              </a:rPr>
              <a:t>we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go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on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adding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elements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reach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end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array,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next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endParaRPr sz="1800">
              <a:latin typeface="SimSun"/>
              <a:cs typeface="SimSun"/>
            </a:endParaRPr>
          </a:p>
          <a:p>
            <a:pPr marL="318770">
              <a:lnSpc>
                <a:spcPct val="100000"/>
              </a:lnSpc>
            </a:pP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stored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first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90">
                <a:solidFill>
                  <a:srgbClr val="3C3C3C"/>
                </a:solidFill>
                <a:latin typeface="SimSun"/>
                <a:cs typeface="SimSun"/>
              </a:rPr>
              <a:t>slot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array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40">
                <a:solidFill>
                  <a:srgbClr val="FF0000"/>
                </a:solidFill>
                <a:latin typeface="SimSun"/>
                <a:cs typeface="SimSun"/>
              </a:rPr>
              <a:t>if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330">
                <a:solidFill>
                  <a:srgbClr val="FF0000"/>
                </a:solidFill>
                <a:latin typeface="SimSun"/>
                <a:cs typeface="SimSun"/>
              </a:rPr>
              <a:t>it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FF0000"/>
                </a:solidFill>
                <a:latin typeface="SimSun"/>
                <a:cs typeface="SimSun"/>
              </a:rPr>
              <a:t>is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25">
                <a:solidFill>
                  <a:srgbClr val="FF0000"/>
                </a:solidFill>
                <a:latin typeface="SimSun"/>
                <a:cs typeface="SimSun"/>
              </a:rPr>
              <a:t>empty</a:t>
            </a:r>
            <a:r>
              <a:rPr dirty="0" sz="1800" spc="25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said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35">
                <a:solidFill>
                  <a:srgbClr val="3C3C3C"/>
                </a:solidFill>
                <a:latin typeface="SimSun"/>
                <a:cs typeface="SimSun"/>
              </a:rPr>
              <a:t>full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only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80">
                <a:solidFill>
                  <a:srgbClr val="3C3C3C"/>
                </a:solidFill>
                <a:latin typeface="SimSun"/>
                <a:cs typeface="SimSun"/>
              </a:rPr>
              <a:t>when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there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20">
                <a:solidFill>
                  <a:srgbClr val="FF0000"/>
                </a:solidFill>
                <a:latin typeface="SimSun"/>
                <a:cs typeface="SimSun"/>
              </a:rPr>
              <a:t>n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FF0000"/>
                </a:solidFill>
                <a:latin typeface="SimSun"/>
                <a:cs typeface="SimSun"/>
              </a:rPr>
              <a:t>elements</a:t>
            </a:r>
            <a:r>
              <a:rPr dirty="0" sz="1800" spc="-10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FF0000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SimSun"/>
                <a:cs typeface="SimSun"/>
              </a:rPr>
              <a:t>queue</a:t>
            </a:r>
            <a:r>
              <a:rPr dirty="0" sz="1800" spc="-5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14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31948" y="3784090"/>
            <a:ext cx="3267455" cy="2962656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294120" y="3928871"/>
          <a:ext cx="4640580" cy="611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/>
                <a:gridCol w="535940"/>
                <a:gridCol w="535940"/>
                <a:gridCol w="535939"/>
                <a:gridCol w="535939"/>
                <a:gridCol w="535939"/>
                <a:gridCol w="535939"/>
                <a:gridCol w="535939"/>
                <a:gridCol w="535939"/>
                <a:gridCol w="119379"/>
              </a:tblGrid>
              <a:tr h="232790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45122E"/>
                      </a:solidFill>
                      <a:prstDash val="solid"/>
                    </a:lnL>
                    <a:lnR w="12700">
                      <a:solidFill>
                        <a:srgbClr val="45122E"/>
                      </a:solidFill>
                      <a:prstDash val="solid"/>
                    </a:lnR>
                    <a:lnT w="12700">
                      <a:solidFill>
                        <a:srgbClr val="45122E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675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45122E"/>
                      </a:solidFill>
                      <a:prstDash val="solid"/>
                    </a:lnR>
                    <a:lnB w="12700">
                      <a:solidFill>
                        <a:srgbClr val="45122E"/>
                      </a:solidFill>
                      <a:prstDash val="solid"/>
                    </a:lnB>
                  </a:tcPr>
                </a:tc>
              </a:tr>
              <a:tr h="1990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45122E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611493" y="4580404"/>
          <a:ext cx="4194175" cy="207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55"/>
                <a:gridCol w="536575"/>
                <a:gridCol w="514350"/>
                <a:gridCol w="549275"/>
                <a:gridCol w="528319"/>
                <a:gridCol w="553719"/>
                <a:gridCol w="536575"/>
                <a:gridCol w="538479"/>
              </a:tblGrid>
              <a:tr h="207131">
                <a:tc>
                  <a:txBody>
                    <a:bodyPr/>
                    <a:lstStyle/>
                    <a:p>
                      <a:pPr marL="127000">
                        <a:lnSpc>
                          <a:spcPts val="1530"/>
                        </a:lnSpc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1530"/>
                        </a:lnSpc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ts val="1530"/>
                        </a:lnSpc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…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1530"/>
                        </a:lnSpc>
                      </a:pPr>
                      <a:r>
                        <a:rPr dirty="0" sz="1400" spc="80">
                          <a:latin typeface="Trebuchet MS"/>
                          <a:cs typeface="Trebuchet MS"/>
                        </a:rPr>
                        <a:t>….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530"/>
                        </a:lnSpc>
                      </a:pPr>
                      <a:r>
                        <a:rPr dirty="0" sz="1400" spc="30">
                          <a:latin typeface="Trebuchet MS"/>
                          <a:cs typeface="Trebuchet MS"/>
                        </a:rPr>
                        <a:t>N-3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530"/>
                        </a:lnSpc>
                      </a:pPr>
                      <a:r>
                        <a:rPr dirty="0" sz="1400" spc="30">
                          <a:latin typeface="Trebuchet MS"/>
                          <a:cs typeface="Trebuchet MS"/>
                        </a:rPr>
                        <a:t>N-2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1530"/>
                        </a:lnSpc>
                      </a:pPr>
                      <a:r>
                        <a:rPr dirty="0" sz="1400" spc="30">
                          <a:latin typeface="Trebuchet MS"/>
                          <a:cs typeface="Trebuchet MS"/>
                        </a:rPr>
                        <a:t>N-1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18651" y="4908803"/>
            <a:ext cx="275643" cy="28575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419711" y="4864998"/>
            <a:ext cx="248453" cy="29554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01485" y="4296409"/>
            <a:ext cx="213740" cy="762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490842" y="5619089"/>
            <a:ext cx="37439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35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110">
                <a:solidFill>
                  <a:srgbClr val="FF0000"/>
                </a:solidFill>
                <a:latin typeface="SimSun"/>
                <a:cs typeface="SimSun"/>
              </a:rPr>
              <a:t>nq</a:t>
            </a:r>
            <a:r>
              <a:rPr dirty="0" sz="1800" spc="100">
                <a:solidFill>
                  <a:srgbClr val="FF0000"/>
                </a:solidFill>
                <a:latin typeface="SimSun"/>
                <a:cs typeface="SimSun"/>
              </a:rPr>
              <a:t>u</a:t>
            </a:r>
            <a:r>
              <a:rPr dirty="0" sz="1800" spc="-20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50">
                <a:solidFill>
                  <a:srgbClr val="FF0000"/>
                </a:solidFill>
                <a:latin typeface="SimSun"/>
                <a:cs typeface="SimSun"/>
              </a:rPr>
              <a:t>ue</a:t>
            </a:r>
            <a:r>
              <a:rPr dirty="0" sz="18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FF0000"/>
                </a:solidFill>
                <a:latin typeface="SimSun"/>
                <a:cs typeface="SimSun"/>
              </a:rPr>
              <a:t>i</a:t>
            </a:r>
            <a:r>
              <a:rPr dirty="0" sz="1800" spc="-130">
                <a:solidFill>
                  <a:srgbClr val="FF0000"/>
                </a:solidFill>
                <a:latin typeface="SimSun"/>
                <a:cs typeface="SimSun"/>
              </a:rPr>
              <a:t>n</a:t>
            </a:r>
            <a:r>
              <a:rPr dirty="0" sz="1800" spc="45">
                <a:solidFill>
                  <a:srgbClr val="FF0000"/>
                </a:solidFill>
                <a:latin typeface="SimSun"/>
                <a:cs typeface="SimSun"/>
              </a:rPr>
              <a:t>d</a:t>
            </a:r>
            <a:r>
              <a:rPr dirty="0" sz="1800" spc="50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15">
                <a:solidFill>
                  <a:srgbClr val="FF0000"/>
                </a:solidFill>
                <a:latin typeface="SimSun"/>
                <a:cs typeface="SimSun"/>
              </a:rPr>
              <a:t>x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165">
                <a:solidFill>
                  <a:srgbClr val="FF0000"/>
                </a:solidFill>
                <a:latin typeface="SimSun"/>
                <a:cs typeface="SimSun"/>
              </a:rPr>
              <a:t>=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254">
                <a:solidFill>
                  <a:srgbClr val="FF0000"/>
                </a:solidFill>
                <a:latin typeface="SimSun"/>
                <a:cs typeface="SimSun"/>
              </a:rPr>
              <a:t>(</a:t>
            </a:r>
            <a:r>
              <a:rPr dirty="0" sz="1800" spc="-245">
                <a:solidFill>
                  <a:srgbClr val="FF0000"/>
                </a:solidFill>
                <a:latin typeface="SimSun"/>
                <a:cs typeface="SimSun"/>
              </a:rPr>
              <a:t>r</a:t>
            </a:r>
            <a:r>
              <a:rPr dirty="0" sz="1800" spc="-20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ar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155">
                <a:solidFill>
                  <a:srgbClr val="FF0000"/>
                </a:solidFill>
                <a:latin typeface="SimSun"/>
                <a:cs typeface="SimSun"/>
              </a:rPr>
              <a:t>+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FF0000"/>
                </a:solidFill>
                <a:latin typeface="SimSun"/>
                <a:cs typeface="SimSun"/>
              </a:rPr>
              <a:t>1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)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520">
                <a:solidFill>
                  <a:srgbClr val="FF0000"/>
                </a:solidFill>
                <a:latin typeface="SimSun"/>
                <a:cs typeface="SimSun"/>
              </a:rPr>
              <a:t>%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345">
                <a:solidFill>
                  <a:srgbClr val="FF0000"/>
                </a:solidFill>
                <a:latin typeface="SimSun"/>
                <a:cs typeface="SimSun"/>
              </a:rPr>
              <a:t>M</a:t>
            </a:r>
            <a:r>
              <a:rPr dirty="0" sz="1800" spc="335">
                <a:solidFill>
                  <a:srgbClr val="FF0000"/>
                </a:solidFill>
                <a:latin typeface="SimSun"/>
                <a:cs typeface="SimSun"/>
              </a:rPr>
              <a:t>a</a:t>
            </a:r>
            <a:r>
              <a:rPr dirty="0" sz="1800" spc="15">
                <a:solidFill>
                  <a:srgbClr val="FF0000"/>
                </a:solidFill>
                <a:latin typeface="SimSun"/>
                <a:cs typeface="SimSun"/>
              </a:rPr>
              <a:t>x</a:t>
            </a:r>
            <a:endParaRPr sz="1800">
              <a:latin typeface="SimSun"/>
              <a:cs typeface="SimSu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90842" y="6122619"/>
            <a:ext cx="38411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35">
                <a:solidFill>
                  <a:srgbClr val="FF0000"/>
                </a:solidFill>
                <a:latin typeface="SimSun"/>
                <a:cs typeface="SimSun"/>
              </a:rPr>
              <a:t>Deq</a:t>
            </a:r>
            <a:r>
              <a:rPr dirty="0" sz="1800" spc="125">
                <a:solidFill>
                  <a:srgbClr val="FF0000"/>
                </a:solidFill>
                <a:latin typeface="SimSun"/>
                <a:cs typeface="SimSun"/>
              </a:rPr>
              <a:t>u</a:t>
            </a:r>
            <a:r>
              <a:rPr dirty="0" sz="1800" spc="-20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50">
                <a:solidFill>
                  <a:srgbClr val="FF0000"/>
                </a:solidFill>
                <a:latin typeface="SimSun"/>
                <a:cs typeface="SimSun"/>
              </a:rPr>
              <a:t>ue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FF0000"/>
                </a:solidFill>
                <a:latin typeface="SimSun"/>
                <a:cs typeface="SimSun"/>
              </a:rPr>
              <a:t>i</a:t>
            </a:r>
            <a:r>
              <a:rPr dirty="0" sz="1800" spc="-130">
                <a:solidFill>
                  <a:srgbClr val="FF0000"/>
                </a:solidFill>
                <a:latin typeface="SimSun"/>
                <a:cs typeface="SimSun"/>
              </a:rPr>
              <a:t>n</a:t>
            </a:r>
            <a:r>
              <a:rPr dirty="0" sz="1800" spc="45">
                <a:solidFill>
                  <a:srgbClr val="FF0000"/>
                </a:solidFill>
                <a:latin typeface="SimSun"/>
                <a:cs typeface="SimSun"/>
              </a:rPr>
              <a:t>d</a:t>
            </a:r>
            <a:r>
              <a:rPr dirty="0" sz="1800" spc="50">
                <a:solidFill>
                  <a:srgbClr val="FF0000"/>
                </a:solidFill>
                <a:latin typeface="SimSun"/>
                <a:cs typeface="SimSun"/>
              </a:rPr>
              <a:t>e</a:t>
            </a:r>
            <a:r>
              <a:rPr dirty="0" sz="1800" spc="15">
                <a:solidFill>
                  <a:srgbClr val="FF0000"/>
                </a:solidFill>
                <a:latin typeface="SimSun"/>
                <a:cs typeface="SimSun"/>
              </a:rPr>
              <a:t>x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165">
                <a:solidFill>
                  <a:srgbClr val="FF0000"/>
                </a:solidFill>
                <a:latin typeface="SimSun"/>
                <a:cs typeface="SimSun"/>
              </a:rPr>
              <a:t>=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280">
                <a:solidFill>
                  <a:srgbClr val="FF0000"/>
                </a:solidFill>
                <a:latin typeface="SimSun"/>
                <a:cs typeface="SimSun"/>
              </a:rPr>
              <a:t>(f</a:t>
            </a:r>
            <a:r>
              <a:rPr dirty="0" sz="1800" spc="-270">
                <a:solidFill>
                  <a:srgbClr val="FF0000"/>
                </a:solidFill>
                <a:latin typeface="SimSun"/>
                <a:cs typeface="SimSun"/>
              </a:rPr>
              <a:t>r</a:t>
            </a:r>
            <a:r>
              <a:rPr dirty="0" sz="1800" spc="-30">
                <a:solidFill>
                  <a:srgbClr val="FF0000"/>
                </a:solidFill>
                <a:latin typeface="SimSun"/>
                <a:cs typeface="SimSun"/>
              </a:rPr>
              <a:t>ont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155">
                <a:solidFill>
                  <a:srgbClr val="FF0000"/>
                </a:solidFill>
                <a:latin typeface="SimSun"/>
                <a:cs typeface="SimSun"/>
              </a:rPr>
              <a:t>+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FF0000"/>
                </a:solidFill>
                <a:latin typeface="SimSun"/>
                <a:cs typeface="SimSun"/>
              </a:rPr>
              <a:t>1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)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520">
                <a:solidFill>
                  <a:srgbClr val="FF0000"/>
                </a:solidFill>
                <a:latin typeface="SimSun"/>
                <a:cs typeface="SimSun"/>
              </a:rPr>
              <a:t>%</a:t>
            </a:r>
            <a:r>
              <a:rPr dirty="0" sz="1800" spc="-8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345">
                <a:solidFill>
                  <a:srgbClr val="FF0000"/>
                </a:solidFill>
                <a:latin typeface="SimSun"/>
                <a:cs typeface="SimSun"/>
              </a:rPr>
              <a:t>M</a:t>
            </a:r>
            <a:r>
              <a:rPr dirty="0" sz="1800" spc="335">
                <a:solidFill>
                  <a:srgbClr val="FF0000"/>
                </a:solidFill>
                <a:latin typeface="SimSun"/>
                <a:cs typeface="SimSun"/>
              </a:rPr>
              <a:t>a</a:t>
            </a:r>
            <a:r>
              <a:rPr dirty="0" sz="1800" spc="15">
                <a:solidFill>
                  <a:srgbClr val="FF0000"/>
                </a:solidFill>
                <a:latin typeface="SimSun"/>
                <a:cs typeface="SimSun"/>
              </a:rPr>
              <a:t>x</a:t>
            </a:r>
            <a:endParaRPr sz="18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15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0512" y="820623"/>
            <a:ext cx="700722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0"/>
              <a:t>L</a:t>
            </a:r>
            <a:r>
              <a:rPr dirty="0" spc="-80"/>
              <a:t>e</a:t>
            </a:r>
            <a:r>
              <a:rPr dirty="0" spc="-114"/>
              <a:t>t</a:t>
            </a:r>
            <a:r>
              <a:rPr dirty="0" spc="-50"/>
              <a:t> </a:t>
            </a:r>
            <a:r>
              <a:rPr dirty="0" i="1">
                <a:latin typeface="Arial"/>
                <a:cs typeface="Arial"/>
              </a:rPr>
              <a:t>Q</a:t>
            </a:r>
            <a:r>
              <a:rPr dirty="0" spc="5" i="1">
                <a:latin typeface="Arial"/>
                <a:cs typeface="Arial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b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15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an</a:t>
            </a:r>
            <a:r>
              <a:rPr dirty="0" spc="1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em</a:t>
            </a:r>
            <a:r>
              <a:rPr dirty="0" spc="-15">
                <a:latin typeface="Microsoft Sans Serif"/>
                <a:cs typeface="Microsoft Sans Serif"/>
              </a:rPr>
              <a:t>p</a:t>
            </a:r>
            <a:r>
              <a:rPr dirty="0">
                <a:latin typeface="Microsoft Sans Serif"/>
                <a:cs typeface="Microsoft Sans Serif"/>
              </a:rPr>
              <a:t>ty</a:t>
            </a:r>
            <a:r>
              <a:rPr dirty="0" spc="35">
                <a:latin typeface="Microsoft Sans Serif"/>
                <a:cs typeface="Microsoft Sans Serif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queu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30">
                <a:latin typeface="Microsoft Sans Serif"/>
                <a:cs typeface="Microsoft Sans Serif"/>
              </a:rPr>
              <a:t> </a:t>
            </a:r>
            <a:r>
              <a:rPr dirty="0" spc="-45">
                <a:latin typeface="Microsoft Sans Serif"/>
                <a:cs typeface="Microsoft Sans Serif"/>
              </a:rPr>
              <a:t>w</a:t>
            </a:r>
            <a:r>
              <a:rPr dirty="0" spc="-5">
                <a:latin typeface="Microsoft Sans Serif"/>
                <a:cs typeface="Microsoft Sans Serif"/>
              </a:rPr>
              <a:t>ith</a:t>
            </a:r>
            <a:r>
              <a:rPr dirty="0" spc="50">
                <a:latin typeface="Microsoft Sans Serif"/>
                <a:cs typeface="Microsoft Sans Serif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Fron</a:t>
            </a:r>
            <a:r>
              <a:rPr dirty="0" sz="1600" spc="-5">
                <a:latin typeface="Courier New"/>
                <a:cs typeface="Courier New"/>
              </a:rPr>
              <a:t>t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Rea</a:t>
            </a:r>
            <a:r>
              <a:rPr dirty="0" sz="1600" spc="-5">
                <a:latin typeface="Courier New"/>
                <a:cs typeface="Courier New"/>
              </a:rPr>
              <a:t>r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5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-</a:t>
            </a:r>
            <a:r>
              <a:rPr dirty="0" sz="1600" spc="-5">
                <a:latin typeface="Courier New"/>
                <a:cs typeface="Courier New"/>
              </a:rPr>
              <a:t>1</a:t>
            </a:r>
            <a:r>
              <a:rPr dirty="0">
                <a:latin typeface="Courier New"/>
                <a:cs typeface="Courier New"/>
              </a:rPr>
              <a:t>.</a:t>
            </a:r>
            <a:r>
              <a:rPr dirty="0" spc="-15">
                <a:latin typeface="Courier New"/>
                <a:cs typeface="Courier New"/>
              </a:rPr>
              <a:t> </a:t>
            </a:r>
            <a:r>
              <a:rPr dirty="0" spc="-5">
                <a:latin typeface="Courier New"/>
                <a:cs typeface="Courier New"/>
              </a:rPr>
              <a:t>Le</a:t>
            </a:r>
            <a:r>
              <a:rPr dirty="0">
                <a:latin typeface="Courier New"/>
                <a:cs typeface="Courier New"/>
              </a:rPr>
              <a:t>t</a:t>
            </a:r>
            <a:r>
              <a:rPr dirty="0" spc="-2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ma</a:t>
            </a:r>
            <a:r>
              <a:rPr dirty="0" sz="1600" spc="-5">
                <a:latin typeface="Courier New"/>
                <a:cs typeface="Courier New"/>
              </a:rPr>
              <a:t>x</a:t>
            </a:r>
            <a:r>
              <a:rPr dirty="0" sz="1600" spc="-5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5.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6868" y="1326769"/>
          <a:ext cx="6165215" cy="37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360"/>
                <a:gridCol w="1229360"/>
                <a:gridCol w="1229359"/>
                <a:gridCol w="1229360"/>
                <a:gridCol w="1229360"/>
              </a:tblGrid>
              <a:tr h="36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92682" y="1747449"/>
          <a:ext cx="5286375" cy="265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830"/>
                <a:gridCol w="1229359"/>
                <a:gridCol w="1229360"/>
                <a:gridCol w="1229360"/>
                <a:gridCol w="798829"/>
              </a:tblGrid>
              <a:tr h="265100">
                <a:tc>
                  <a:txBody>
                    <a:bodyPr/>
                    <a:lstStyle/>
                    <a:p>
                      <a:pPr marL="12700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83354" y="2380391"/>
            <a:ext cx="4810125" cy="74201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40512" y="1944243"/>
            <a:ext cx="3265804" cy="324421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800" spc="-30">
                <a:solidFill>
                  <a:srgbClr val="221F1F"/>
                </a:solidFill>
                <a:latin typeface="Trebuchet MS"/>
                <a:cs typeface="Trebuchet MS"/>
              </a:rPr>
              <a:t>Consider</a:t>
            </a:r>
            <a:r>
              <a:rPr dirty="0" sz="180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229">
                <a:solidFill>
                  <a:srgbClr val="221F1F"/>
                </a:solidFill>
                <a:latin typeface="Trebuchet MS"/>
                <a:cs typeface="Trebuchet MS"/>
              </a:rPr>
              <a:t>f</a:t>
            </a:r>
            <a:r>
              <a:rPr dirty="0" sz="1800" spc="-85">
                <a:solidFill>
                  <a:srgbClr val="221F1F"/>
                </a:solidFill>
                <a:latin typeface="Trebuchet MS"/>
                <a:cs typeface="Trebuchet MS"/>
              </a:rPr>
              <a:t>oll</a:t>
            </a:r>
            <a:r>
              <a:rPr dirty="0" sz="1800" spc="15">
                <a:solidFill>
                  <a:srgbClr val="221F1F"/>
                </a:solidFill>
                <a:latin typeface="Trebuchet MS"/>
                <a:cs typeface="Trebuchet MS"/>
              </a:rPr>
              <a:t>o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win</a:t>
            </a: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g</a:t>
            </a:r>
            <a:r>
              <a:rPr dirty="0" sz="1800" spc="-7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state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me</a:t>
            </a:r>
            <a:r>
              <a:rPr dirty="0" sz="1800" spc="-125">
                <a:solidFill>
                  <a:srgbClr val="221F1F"/>
                </a:solidFill>
                <a:latin typeface="Trebuchet MS"/>
                <a:cs typeface="Trebuchet MS"/>
              </a:rPr>
              <a:t>nts: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(10)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(20)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(30)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105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3A3A3A"/>
                </a:solidFill>
                <a:latin typeface="Trebuchet MS"/>
                <a:cs typeface="Trebuchet MS"/>
              </a:rPr>
              <a:t>(40)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15" b="1">
                <a:solidFill>
                  <a:srgbClr val="3A3A3A"/>
                </a:solidFill>
                <a:latin typeface="Trebuchet MS"/>
                <a:cs typeface="Trebuchet MS"/>
              </a:rPr>
              <a:t>Dequeue</a:t>
            </a:r>
            <a:r>
              <a:rPr dirty="0" sz="1800" spc="-95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245">
                <a:solidFill>
                  <a:srgbClr val="3A3A3A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3A3A3A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221F1F"/>
                </a:solidFill>
                <a:latin typeface="Trebuchet MS"/>
                <a:cs typeface="Trebuchet MS"/>
              </a:rPr>
              <a:t>50)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60</a:t>
            </a:r>
            <a:r>
              <a:rPr dirty="0" sz="1800" spc="-80">
                <a:solidFill>
                  <a:srgbClr val="221F1F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7</a:t>
            </a:r>
            <a:r>
              <a:rPr dirty="0" sz="1800" spc="-50">
                <a:solidFill>
                  <a:srgbClr val="221F1F"/>
                </a:solidFill>
                <a:latin typeface="Trebuchet MS"/>
                <a:cs typeface="Trebuchet MS"/>
              </a:rPr>
              <a:t>0</a:t>
            </a:r>
            <a:r>
              <a:rPr dirty="0" sz="1800" spc="-80">
                <a:solidFill>
                  <a:srgbClr val="221F1F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50545" algn="l"/>
              </a:tabLst>
            </a:pP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221F1F"/>
                </a:solidFill>
                <a:latin typeface="Trebuchet MS"/>
                <a:cs typeface="Trebuchet MS"/>
              </a:rPr>
              <a:t>(</a:t>
            </a:r>
            <a:r>
              <a:rPr dirty="0" sz="1800" spc="-45">
                <a:solidFill>
                  <a:srgbClr val="221F1F"/>
                </a:solidFill>
                <a:latin typeface="Trebuchet MS"/>
                <a:cs typeface="Trebuchet MS"/>
              </a:rPr>
              <a:t>80</a:t>
            </a:r>
            <a:r>
              <a:rPr dirty="0" sz="1800" spc="-80">
                <a:solidFill>
                  <a:srgbClr val="221F1F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5252" y="3260525"/>
            <a:ext cx="4809752" cy="74201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5445" y="4130850"/>
            <a:ext cx="4810495" cy="74358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45252" y="5026511"/>
            <a:ext cx="4809749" cy="74261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41058" y="6029324"/>
            <a:ext cx="4809382" cy="74294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16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0512" y="820623"/>
            <a:ext cx="700722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0"/>
              <a:t>L</a:t>
            </a:r>
            <a:r>
              <a:rPr dirty="0" spc="-80"/>
              <a:t>e</a:t>
            </a:r>
            <a:r>
              <a:rPr dirty="0" spc="-114"/>
              <a:t>t</a:t>
            </a:r>
            <a:r>
              <a:rPr dirty="0" spc="-50"/>
              <a:t> </a:t>
            </a:r>
            <a:r>
              <a:rPr dirty="0" i="1">
                <a:latin typeface="Arial"/>
                <a:cs typeface="Arial"/>
              </a:rPr>
              <a:t>Q</a:t>
            </a:r>
            <a:r>
              <a:rPr dirty="0" spc="5" i="1">
                <a:latin typeface="Arial"/>
                <a:cs typeface="Arial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b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15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an</a:t>
            </a:r>
            <a:r>
              <a:rPr dirty="0" spc="1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em</a:t>
            </a:r>
            <a:r>
              <a:rPr dirty="0" spc="-15">
                <a:latin typeface="Microsoft Sans Serif"/>
                <a:cs typeface="Microsoft Sans Serif"/>
              </a:rPr>
              <a:t>p</a:t>
            </a:r>
            <a:r>
              <a:rPr dirty="0">
                <a:latin typeface="Microsoft Sans Serif"/>
                <a:cs typeface="Microsoft Sans Serif"/>
              </a:rPr>
              <a:t>ty</a:t>
            </a:r>
            <a:r>
              <a:rPr dirty="0" spc="35">
                <a:latin typeface="Microsoft Sans Serif"/>
                <a:cs typeface="Microsoft Sans Serif"/>
              </a:rPr>
              <a:t> </a:t>
            </a:r>
            <a:r>
              <a:rPr dirty="0" spc="-10">
                <a:latin typeface="Microsoft Sans Serif"/>
                <a:cs typeface="Microsoft Sans Serif"/>
              </a:rPr>
              <a:t>queu</a:t>
            </a:r>
            <a:r>
              <a:rPr dirty="0">
                <a:latin typeface="Microsoft Sans Serif"/>
                <a:cs typeface="Microsoft Sans Serif"/>
              </a:rPr>
              <a:t>e</a:t>
            </a:r>
            <a:r>
              <a:rPr dirty="0" spc="30">
                <a:latin typeface="Microsoft Sans Serif"/>
                <a:cs typeface="Microsoft Sans Serif"/>
              </a:rPr>
              <a:t> </a:t>
            </a:r>
            <a:r>
              <a:rPr dirty="0" spc="-45">
                <a:latin typeface="Microsoft Sans Serif"/>
                <a:cs typeface="Microsoft Sans Serif"/>
              </a:rPr>
              <a:t>w</a:t>
            </a:r>
            <a:r>
              <a:rPr dirty="0" spc="-5">
                <a:latin typeface="Microsoft Sans Serif"/>
                <a:cs typeface="Microsoft Sans Serif"/>
              </a:rPr>
              <a:t>ith</a:t>
            </a:r>
            <a:r>
              <a:rPr dirty="0" spc="50">
                <a:latin typeface="Microsoft Sans Serif"/>
                <a:cs typeface="Microsoft Sans Serif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Fron</a:t>
            </a:r>
            <a:r>
              <a:rPr dirty="0" sz="1600" spc="-5">
                <a:latin typeface="Courier New"/>
                <a:cs typeface="Courier New"/>
              </a:rPr>
              <a:t>t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Rea</a:t>
            </a:r>
            <a:r>
              <a:rPr dirty="0" sz="1600" spc="-5">
                <a:latin typeface="Courier New"/>
                <a:cs typeface="Courier New"/>
              </a:rPr>
              <a:t>r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5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-</a:t>
            </a:r>
            <a:r>
              <a:rPr dirty="0" sz="1600" spc="-5">
                <a:latin typeface="Courier New"/>
                <a:cs typeface="Courier New"/>
              </a:rPr>
              <a:t>1</a:t>
            </a:r>
            <a:r>
              <a:rPr dirty="0">
                <a:latin typeface="Courier New"/>
                <a:cs typeface="Courier New"/>
              </a:rPr>
              <a:t>.</a:t>
            </a:r>
            <a:r>
              <a:rPr dirty="0" spc="-15">
                <a:latin typeface="Courier New"/>
                <a:cs typeface="Courier New"/>
              </a:rPr>
              <a:t> </a:t>
            </a:r>
            <a:r>
              <a:rPr dirty="0" spc="-5">
                <a:latin typeface="Courier New"/>
                <a:cs typeface="Courier New"/>
              </a:rPr>
              <a:t>Le</a:t>
            </a:r>
            <a:r>
              <a:rPr dirty="0">
                <a:latin typeface="Courier New"/>
                <a:cs typeface="Courier New"/>
              </a:rPr>
              <a:t>t</a:t>
            </a:r>
            <a:r>
              <a:rPr dirty="0" spc="-2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ma</a:t>
            </a:r>
            <a:r>
              <a:rPr dirty="0" sz="1600" spc="-5">
                <a:latin typeface="Courier New"/>
                <a:cs typeface="Courier New"/>
              </a:rPr>
              <a:t>x</a:t>
            </a:r>
            <a:r>
              <a:rPr dirty="0" sz="1600" spc="-5">
                <a:latin typeface="Courier New"/>
                <a:cs typeface="Courier New"/>
              </a:rPr>
              <a:t> </a:t>
            </a:r>
            <a:r>
              <a:rPr dirty="0" sz="1600" spc="-5">
                <a:latin typeface="Courier New"/>
                <a:cs typeface="Courier New"/>
              </a:rPr>
              <a:t>=</a:t>
            </a:r>
            <a:r>
              <a:rPr dirty="0" sz="1600" spc="10">
                <a:latin typeface="Courier New"/>
                <a:cs typeface="Courier New"/>
              </a:rPr>
              <a:t> </a:t>
            </a:r>
            <a:r>
              <a:rPr dirty="0" sz="1600" spc="-10">
                <a:latin typeface="Courier New"/>
                <a:cs typeface="Courier New"/>
              </a:rPr>
              <a:t>5.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6868" y="1326769"/>
          <a:ext cx="6165215" cy="37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360"/>
                <a:gridCol w="1229360"/>
                <a:gridCol w="1229359"/>
                <a:gridCol w="1229360"/>
                <a:gridCol w="1229360"/>
              </a:tblGrid>
              <a:tr h="36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92682" y="1747449"/>
          <a:ext cx="5286375" cy="265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830"/>
                <a:gridCol w="1229359"/>
                <a:gridCol w="1229360"/>
                <a:gridCol w="1229360"/>
                <a:gridCol w="798829"/>
              </a:tblGrid>
              <a:tr h="265100">
                <a:tc>
                  <a:txBody>
                    <a:bodyPr/>
                    <a:lstStyle/>
                    <a:p>
                      <a:pPr marL="12700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985"/>
                        </a:lnSpc>
                      </a:pPr>
                      <a:r>
                        <a:rPr dirty="0" sz="1800"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40512" y="1944243"/>
            <a:ext cx="3265804" cy="324421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800" spc="-30">
                <a:solidFill>
                  <a:srgbClr val="221F1F"/>
                </a:solidFill>
                <a:latin typeface="Trebuchet MS"/>
                <a:cs typeface="Trebuchet MS"/>
              </a:rPr>
              <a:t>Consider</a:t>
            </a:r>
            <a:r>
              <a:rPr dirty="0" sz="180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z="180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229">
                <a:solidFill>
                  <a:srgbClr val="221F1F"/>
                </a:solidFill>
                <a:latin typeface="Trebuchet MS"/>
                <a:cs typeface="Trebuchet MS"/>
              </a:rPr>
              <a:t>f</a:t>
            </a:r>
            <a:r>
              <a:rPr dirty="0" sz="1800" spc="-85">
                <a:solidFill>
                  <a:srgbClr val="221F1F"/>
                </a:solidFill>
                <a:latin typeface="Trebuchet MS"/>
                <a:cs typeface="Trebuchet MS"/>
              </a:rPr>
              <a:t>oll</a:t>
            </a:r>
            <a:r>
              <a:rPr dirty="0" sz="1800" spc="15">
                <a:solidFill>
                  <a:srgbClr val="221F1F"/>
                </a:solidFill>
                <a:latin typeface="Trebuchet MS"/>
                <a:cs typeface="Trebuchet MS"/>
              </a:rPr>
              <a:t>o</a:t>
            </a:r>
            <a:r>
              <a:rPr dirty="0" sz="1800" spc="-105">
                <a:solidFill>
                  <a:srgbClr val="221F1F"/>
                </a:solidFill>
                <a:latin typeface="Trebuchet MS"/>
                <a:cs typeface="Trebuchet MS"/>
              </a:rPr>
              <a:t>win</a:t>
            </a:r>
            <a:r>
              <a:rPr dirty="0" sz="1800" spc="-95">
                <a:solidFill>
                  <a:srgbClr val="221F1F"/>
                </a:solidFill>
                <a:latin typeface="Trebuchet MS"/>
                <a:cs typeface="Trebuchet MS"/>
              </a:rPr>
              <a:t>g</a:t>
            </a:r>
            <a:r>
              <a:rPr dirty="0" sz="1800" spc="-7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state</a:t>
            </a:r>
            <a:r>
              <a:rPr dirty="0" sz="1800" spc="-114">
                <a:solidFill>
                  <a:srgbClr val="221F1F"/>
                </a:solidFill>
                <a:latin typeface="Trebuchet MS"/>
                <a:cs typeface="Trebuchet MS"/>
              </a:rPr>
              <a:t>me</a:t>
            </a:r>
            <a:r>
              <a:rPr dirty="0" sz="1800" spc="-125">
                <a:solidFill>
                  <a:srgbClr val="221F1F"/>
                </a:solidFill>
                <a:latin typeface="Trebuchet MS"/>
                <a:cs typeface="Trebuchet MS"/>
              </a:rPr>
              <a:t>nts: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3A3A3A"/>
                </a:solidFill>
                <a:latin typeface="Trebuchet MS"/>
                <a:cs typeface="Trebuchet MS"/>
              </a:rPr>
              <a:t>10)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3A3A3A"/>
                </a:solidFill>
                <a:latin typeface="Trebuchet MS"/>
                <a:cs typeface="Trebuchet MS"/>
              </a:rPr>
              <a:t>20)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60">
                <a:solidFill>
                  <a:srgbClr val="3A3A3A"/>
                </a:solidFill>
                <a:latin typeface="Trebuchet MS"/>
                <a:cs typeface="Trebuchet MS"/>
              </a:rPr>
              <a:t>30)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95">
                <a:solidFill>
                  <a:srgbClr val="3A3A3A"/>
                </a:solidFill>
                <a:latin typeface="Trebuchet MS"/>
                <a:cs typeface="Trebuchet MS"/>
              </a:rPr>
              <a:t>Enqueue</a:t>
            </a:r>
            <a:r>
              <a:rPr dirty="0" sz="1800" spc="-5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4</a:t>
            </a:r>
            <a:r>
              <a:rPr dirty="0" sz="1800" spc="-50">
                <a:solidFill>
                  <a:srgbClr val="3A3A3A"/>
                </a:solidFill>
                <a:latin typeface="Trebuchet MS"/>
                <a:cs typeface="Trebuchet MS"/>
              </a:rPr>
              <a:t>0</a:t>
            </a:r>
            <a:r>
              <a:rPr dirty="0" sz="1800" spc="-80">
                <a:solidFill>
                  <a:srgbClr val="3A3A3A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245">
                <a:solidFill>
                  <a:srgbClr val="3A3A3A"/>
                </a:solidFill>
                <a:latin typeface="Trebuchet MS"/>
                <a:cs typeface="Trebuchet MS"/>
              </a:rPr>
              <a:t>D</a:t>
            </a:r>
            <a:r>
              <a:rPr dirty="0" sz="1800" spc="-105">
                <a:solidFill>
                  <a:srgbClr val="3A3A3A"/>
                </a:solidFill>
                <a:latin typeface="Trebuchet MS"/>
                <a:cs typeface="Trebuchet MS"/>
              </a:rPr>
              <a:t>equeue</a:t>
            </a:r>
            <a:r>
              <a:rPr dirty="0" sz="1800" spc="-45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15" b="1">
                <a:solidFill>
                  <a:srgbClr val="3A3A3A"/>
                </a:solidFill>
                <a:latin typeface="Trebuchet MS"/>
                <a:cs typeface="Trebuchet MS"/>
              </a:rPr>
              <a:t>Dequeue</a:t>
            </a:r>
            <a:r>
              <a:rPr dirty="0" sz="1800" spc="-95" b="1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dirty="0" sz="1800" spc="30" b="1">
                <a:solidFill>
                  <a:srgbClr val="3A3A3A"/>
                </a:solidFill>
                <a:latin typeface="Trebuchet MS"/>
                <a:cs typeface="Trebuchet MS"/>
              </a:rPr>
              <a:t>()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(50)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(60)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49910" algn="l"/>
                <a:tab pos="550545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05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(70)</a:t>
            </a:r>
            <a:endParaRPr sz="1800">
              <a:latin typeface="Trebuchet MS"/>
              <a:cs typeface="Trebuchet MS"/>
            </a:endParaRPr>
          </a:p>
          <a:p>
            <a:pPr marL="549910" indent="-343535">
              <a:lnSpc>
                <a:spcPct val="100000"/>
              </a:lnSpc>
              <a:buAutoNum type="arabicPeriod"/>
              <a:tabLst>
                <a:tab pos="550545" algn="l"/>
              </a:tabLst>
            </a:pPr>
            <a:r>
              <a:rPr dirty="0" sz="1800" spc="-10" b="1">
                <a:solidFill>
                  <a:srgbClr val="221F1F"/>
                </a:solidFill>
                <a:latin typeface="Trebuchet MS"/>
                <a:cs typeface="Trebuchet MS"/>
              </a:rPr>
              <a:t>Enqueue</a:t>
            </a:r>
            <a:r>
              <a:rPr dirty="0" sz="1800" spc="-110" b="1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221F1F"/>
                </a:solidFill>
                <a:latin typeface="Trebuchet MS"/>
                <a:cs typeface="Trebuchet MS"/>
              </a:rPr>
              <a:t>(80)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3218" y="2459341"/>
            <a:ext cx="4800972" cy="7426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3218" y="3322721"/>
            <a:ext cx="4810492" cy="74327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24071" y="4170819"/>
            <a:ext cx="4800600" cy="74327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05021" y="5016640"/>
            <a:ext cx="4772025" cy="74329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3516629" y="5854269"/>
            <a:ext cx="6991350" cy="76136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Enqueue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(80)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will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generate</a:t>
            </a:r>
            <a:r>
              <a:rPr dirty="0" sz="1600" spc="2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the message</a:t>
            </a:r>
            <a:r>
              <a:rPr dirty="0" sz="1600" spc="3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Queue_Full</a:t>
            </a:r>
            <a:r>
              <a:rPr dirty="0" sz="1600" spc="3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because</a:t>
            </a:r>
            <a:endParaRPr sz="16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There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are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5 elements</a:t>
            </a:r>
            <a:r>
              <a:rPr dirty="0" sz="1600" spc="2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in</a:t>
            </a:r>
            <a:r>
              <a:rPr dirty="0" sz="1600" spc="1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the</a:t>
            </a:r>
            <a:r>
              <a:rPr dirty="0" sz="1600" spc="1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Courier New"/>
                <a:cs typeface="Courier New"/>
              </a:rPr>
              <a:t>queue.</a:t>
            </a:r>
            <a:endParaRPr sz="1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00">
                <a:solidFill>
                  <a:srgbClr val="FFFFFF"/>
                </a:solidFill>
              </a:rPr>
              <a:t>QUEUE</a:t>
            </a:r>
            <a:r>
              <a:rPr dirty="0" sz="2800" spc="-70">
                <a:solidFill>
                  <a:srgbClr val="FFFFFF"/>
                </a:solidFill>
              </a:rPr>
              <a:t> </a:t>
            </a:r>
            <a:r>
              <a:rPr dirty="0" sz="2800" spc="60">
                <a:solidFill>
                  <a:srgbClr val="FFFFFF"/>
                </a:solidFill>
              </a:rPr>
              <a:t>IMPLEMENTATION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114">
                <a:solidFill>
                  <a:srgbClr val="FFFFFF"/>
                </a:solidFill>
              </a:rPr>
              <a:t>USING</a:t>
            </a:r>
            <a:r>
              <a:rPr dirty="0" sz="2800" spc="-55">
                <a:solidFill>
                  <a:srgbClr val="FFFFFF"/>
                </a:solidFill>
              </a:rPr>
              <a:t> </a:t>
            </a:r>
            <a:r>
              <a:rPr dirty="0" sz="2800" spc="120">
                <a:solidFill>
                  <a:srgbClr val="FFFFFF"/>
                </a:solidFill>
              </a:rPr>
              <a:t>LINKED</a:t>
            </a:r>
            <a:r>
              <a:rPr dirty="0" sz="2800" spc="-60">
                <a:solidFill>
                  <a:srgbClr val="FFFFFF"/>
                </a:solidFill>
              </a:rPr>
              <a:t> </a:t>
            </a:r>
            <a:r>
              <a:rPr dirty="0" sz="2800" spc="-40">
                <a:solidFill>
                  <a:srgbClr val="FFFFFF"/>
                </a:solidFill>
              </a:rPr>
              <a:t>LIST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59993" y="6050076"/>
            <a:ext cx="1953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903062"/>
                </a:solidFill>
                <a:latin typeface="Trebuchet MS"/>
                <a:cs typeface="Trebuchet MS"/>
              </a:rPr>
              <a:t>DATA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903062"/>
                </a:solidFill>
                <a:latin typeface="Trebuchet MS"/>
                <a:cs typeface="Trebuchet MS"/>
              </a:rPr>
              <a:t>STRUCTURE</a:t>
            </a:r>
            <a:r>
              <a:rPr dirty="0" sz="900" spc="-4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105">
                <a:solidFill>
                  <a:srgbClr val="903062"/>
                </a:solidFill>
                <a:latin typeface="Trebuchet MS"/>
                <a:cs typeface="Trebuchet MS"/>
              </a:rPr>
              <a:t>AND</a:t>
            </a:r>
            <a:r>
              <a:rPr dirty="0" sz="900" spc="-35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903062"/>
                </a:solidFill>
                <a:latin typeface="Trebuchet MS"/>
                <a:cs typeface="Trebuchet MS"/>
              </a:rPr>
              <a:t>ALGORITHM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91392" y="605434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903062"/>
                </a:solidFill>
                <a:latin typeface="Trebuchet MS"/>
                <a:cs typeface="Trebuchet MS"/>
              </a:rPr>
              <a:t>17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442972" y="2292095"/>
            <a:ext cx="1333500" cy="609600"/>
            <a:chOff x="2442972" y="2292095"/>
            <a:chExt cx="1333500" cy="609600"/>
          </a:xfrm>
        </p:grpSpPr>
        <p:sp>
          <p:nvSpPr>
            <p:cNvPr id="6" name="object 6"/>
            <p:cNvSpPr/>
            <p:nvPr/>
          </p:nvSpPr>
          <p:spPr>
            <a:xfrm>
              <a:off x="2454402" y="2303525"/>
              <a:ext cx="1310640" cy="586740"/>
            </a:xfrm>
            <a:custGeom>
              <a:avLst/>
              <a:gdLst/>
              <a:ahLst/>
              <a:cxnLst/>
              <a:rect l="l" t="t" r="r" b="b"/>
              <a:pathLst>
                <a:path w="1310639" h="586739">
                  <a:moveTo>
                    <a:pt x="0" y="586739"/>
                  </a:moveTo>
                  <a:lnTo>
                    <a:pt x="1310639" y="586739"/>
                  </a:lnTo>
                  <a:lnTo>
                    <a:pt x="1310639" y="0"/>
                  </a:lnTo>
                  <a:lnTo>
                    <a:pt x="0" y="0"/>
                  </a:lnTo>
                  <a:lnTo>
                    <a:pt x="0" y="586739"/>
                  </a:lnTo>
                  <a:close/>
                </a:path>
              </a:pathLst>
            </a:custGeom>
            <a:ln w="22860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382518" y="2314193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4287011" y="2292095"/>
            <a:ext cx="1333500" cy="609600"/>
            <a:chOff x="4287011" y="2292095"/>
            <a:chExt cx="1333500" cy="609600"/>
          </a:xfrm>
        </p:grpSpPr>
        <p:sp>
          <p:nvSpPr>
            <p:cNvPr id="9" name="object 9"/>
            <p:cNvSpPr/>
            <p:nvPr/>
          </p:nvSpPr>
          <p:spPr>
            <a:xfrm>
              <a:off x="4298441" y="2303525"/>
              <a:ext cx="1310640" cy="586740"/>
            </a:xfrm>
            <a:custGeom>
              <a:avLst/>
              <a:gdLst/>
              <a:ahLst/>
              <a:cxnLst/>
              <a:rect l="l" t="t" r="r" b="b"/>
              <a:pathLst>
                <a:path w="1310639" h="586739">
                  <a:moveTo>
                    <a:pt x="0" y="586739"/>
                  </a:moveTo>
                  <a:lnTo>
                    <a:pt x="1310639" y="586739"/>
                  </a:lnTo>
                  <a:lnTo>
                    <a:pt x="1310639" y="0"/>
                  </a:lnTo>
                  <a:lnTo>
                    <a:pt x="0" y="0"/>
                  </a:lnTo>
                  <a:lnTo>
                    <a:pt x="0" y="586739"/>
                  </a:lnTo>
                  <a:close/>
                </a:path>
              </a:pathLst>
            </a:custGeom>
            <a:ln w="22860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26558" y="2314193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6131052" y="2282951"/>
            <a:ext cx="1332230" cy="609600"/>
            <a:chOff x="6131052" y="2282951"/>
            <a:chExt cx="1332230" cy="609600"/>
          </a:xfrm>
        </p:grpSpPr>
        <p:sp>
          <p:nvSpPr>
            <p:cNvPr id="12" name="object 12"/>
            <p:cNvSpPr/>
            <p:nvPr/>
          </p:nvSpPr>
          <p:spPr>
            <a:xfrm>
              <a:off x="6142482" y="2294381"/>
              <a:ext cx="1309370" cy="586740"/>
            </a:xfrm>
            <a:custGeom>
              <a:avLst/>
              <a:gdLst/>
              <a:ahLst/>
              <a:cxnLst/>
              <a:rect l="l" t="t" r="r" b="b"/>
              <a:pathLst>
                <a:path w="1309370" h="586739">
                  <a:moveTo>
                    <a:pt x="0" y="586739"/>
                  </a:moveTo>
                  <a:lnTo>
                    <a:pt x="1309115" y="586739"/>
                  </a:lnTo>
                  <a:lnTo>
                    <a:pt x="1309115" y="0"/>
                  </a:lnTo>
                  <a:lnTo>
                    <a:pt x="0" y="0"/>
                  </a:lnTo>
                  <a:lnTo>
                    <a:pt x="0" y="586739"/>
                  </a:lnTo>
                  <a:close/>
                </a:path>
              </a:pathLst>
            </a:custGeom>
            <a:ln w="22860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070598" y="2305049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/>
          <p:nvPr/>
        </p:nvSpPr>
        <p:spPr>
          <a:xfrm>
            <a:off x="7898130" y="2298954"/>
            <a:ext cx="1309370" cy="586740"/>
          </a:xfrm>
          <a:custGeom>
            <a:avLst/>
            <a:gdLst/>
            <a:ahLst/>
            <a:cxnLst/>
            <a:rect l="l" t="t" r="r" b="b"/>
            <a:pathLst>
              <a:path w="1309370" h="586739">
                <a:moveTo>
                  <a:pt x="0" y="586739"/>
                </a:moveTo>
                <a:lnTo>
                  <a:pt x="1309116" y="586739"/>
                </a:lnTo>
                <a:lnTo>
                  <a:pt x="1309116" y="0"/>
                </a:lnTo>
                <a:lnTo>
                  <a:pt x="0" y="0"/>
                </a:lnTo>
                <a:lnTo>
                  <a:pt x="0" y="586739"/>
                </a:lnTo>
                <a:close/>
              </a:path>
            </a:pathLst>
          </a:custGeom>
          <a:ln w="22860">
            <a:solidFill>
              <a:srgbClr val="40609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59993" y="1886203"/>
            <a:ext cx="10281920" cy="846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375">
                <a:solidFill>
                  <a:srgbClr val="3C3C3C"/>
                </a:solidFill>
                <a:latin typeface="SimSun"/>
                <a:cs typeface="SimSun"/>
              </a:rPr>
              <a:t>We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0">
                <a:solidFill>
                  <a:srgbClr val="3C3C3C"/>
                </a:solidFill>
                <a:latin typeface="SimSun"/>
                <a:cs typeface="SimSun"/>
              </a:rPr>
              <a:t>can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use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either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side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linked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enqueue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5">
                <a:solidFill>
                  <a:srgbClr val="3C3C3C"/>
                </a:solidFill>
                <a:latin typeface="SimSun"/>
                <a:cs typeface="SimSun"/>
              </a:rPr>
              <a:t>while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other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side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dequeue.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SimSun"/>
              <a:cs typeface="SimSun"/>
            </a:endParaRPr>
          </a:p>
          <a:p>
            <a:pPr algn="ctr" marR="395605">
              <a:lnSpc>
                <a:spcPct val="100000"/>
              </a:lnSpc>
              <a:tabLst>
                <a:tab pos="1965325" algn="l"/>
                <a:tab pos="3808729" algn="l"/>
                <a:tab pos="5564505" algn="l"/>
              </a:tabLst>
            </a:pPr>
            <a:r>
              <a:rPr dirty="0" sz="1800" spc="-45">
                <a:latin typeface="Trebuchet MS"/>
                <a:cs typeface="Trebuchet MS"/>
              </a:rPr>
              <a:t>56	12	</a:t>
            </a:r>
            <a:r>
              <a:rPr dirty="0" baseline="1543" sz="2700" spc="-67">
                <a:latin typeface="Trebuchet MS"/>
                <a:cs typeface="Trebuchet MS"/>
              </a:rPr>
              <a:t>70	8</a:t>
            </a:r>
            <a:endParaRPr baseline="1543" sz="27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826245" y="2309622"/>
            <a:ext cx="0" cy="548640"/>
          </a:xfrm>
          <a:custGeom>
            <a:avLst/>
            <a:gdLst/>
            <a:ahLst/>
            <a:cxnLst/>
            <a:rect l="l" t="t" r="r" b="b"/>
            <a:pathLst>
              <a:path w="0" h="548639">
                <a:moveTo>
                  <a:pt x="0" y="0"/>
                </a:moveTo>
                <a:lnTo>
                  <a:pt x="0" y="548639"/>
                </a:lnTo>
              </a:path>
            </a:pathLst>
          </a:custGeom>
          <a:ln w="28956">
            <a:solidFill>
              <a:srgbClr val="40609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60826" y="2558033"/>
            <a:ext cx="737235" cy="76200"/>
          </a:xfrm>
          <a:custGeom>
            <a:avLst/>
            <a:gdLst/>
            <a:ahLst/>
            <a:cxnLst/>
            <a:rect l="l" t="t" r="r" b="b"/>
            <a:pathLst>
              <a:path w="737235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5"/>
                </a:lnTo>
                <a:lnTo>
                  <a:pt x="32638" y="48005"/>
                </a:lnTo>
                <a:lnTo>
                  <a:pt x="28194" y="43561"/>
                </a:lnTo>
                <a:lnTo>
                  <a:pt x="28194" y="32638"/>
                </a:lnTo>
                <a:lnTo>
                  <a:pt x="32638" y="28193"/>
                </a:lnTo>
                <a:lnTo>
                  <a:pt x="74206" y="28193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737235" h="76200">
                <a:moveTo>
                  <a:pt x="660781" y="0"/>
                </a:moveTo>
                <a:lnTo>
                  <a:pt x="660781" y="76200"/>
                </a:lnTo>
                <a:lnTo>
                  <a:pt x="717169" y="48005"/>
                </a:lnTo>
                <a:lnTo>
                  <a:pt x="678941" y="48005"/>
                </a:lnTo>
                <a:lnTo>
                  <a:pt x="683387" y="43561"/>
                </a:lnTo>
                <a:lnTo>
                  <a:pt x="683387" y="32638"/>
                </a:lnTo>
                <a:lnTo>
                  <a:pt x="678941" y="28193"/>
                </a:lnTo>
                <a:lnTo>
                  <a:pt x="717168" y="28193"/>
                </a:lnTo>
                <a:lnTo>
                  <a:pt x="660781" y="0"/>
                </a:lnTo>
                <a:close/>
              </a:path>
              <a:path w="737235" h="76200">
                <a:moveTo>
                  <a:pt x="74206" y="28193"/>
                </a:moveTo>
                <a:lnTo>
                  <a:pt x="32638" y="28193"/>
                </a:lnTo>
                <a:lnTo>
                  <a:pt x="28194" y="32638"/>
                </a:lnTo>
                <a:lnTo>
                  <a:pt x="28194" y="43561"/>
                </a:lnTo>
                <a:lnTo>
                  <a:pt x="32638" y="48005"/>
                </a:lnTo>
                <a:lnTo>
                  <a:pt x="74206" y="48005"/>
                </a:lnTo>
                <a:lnTo>
                  <a:pt x="76200" y="38100"/>
                </a:lnTo>
                <a:lnTo>
                  <a:pt x="74206" y="28193"/>
                </a:lnTo>
                <a:close/>
              </a:path>
              <a:path w="737235" h="76200">
                <a:moveTo>
                  <a:pt x="660781" y="28193"/>
                </a:moveTo>
                <a:lnTo>
                  <a:pt x="74206" y="28193"/>
                </a:lnTo>
                <a:lnTo>
                  <a:pt x="76200" y="38100"/>
                </a:lnTo>
                <a:lnTo>
                  <a:pt x="74206" y="48005"/>
                </a:lnTo>
                <a:lnTo>
                  <a:pt x="660781" y="48005"/>
                </a:lnTo>
                <a:lnTo>
                  <a:pt x="660781" y="28193"/>
                </a:lnTo>
                <a:close/>
              </a:path>
              <a:path w="737235" h="76200">
                <a:moveTo>
                  <a:pt x="717168" y="28193"/>
                </a:moveTo>
                <a:lnTo>
                  <a:pt x="678941" y="28193"/>
                </a:lnTo>
                <a:lnTo>
                  <a:pt x="683387" y="32638"/>
                </a:lnTo>
                <a:lnTo>
                  <a:pt x="683387" y="43561"/>
                </a:lnTo>
                <a:lnTo>
                  <a:pt x="678941" y="48005"/>
                </a:lnTo>
                <a:lnTo>
                  <a:pt x="717169" y="48005"/>
                </a:lnTo>
                <a:lnTo>
                  <a:pt x="736981" y="38100"/>
                </a:lnTo>
                <a:lnTo>
                  <a:pt x="717168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404865" y="2564129"/>
            <a:ext cx="737235" cy="76200"/>
          </a:xfrm>
          <a:custGeom>
            <a:avLst/>
            <a:gdLst/>
            <a:ahLst/>
            <a:cxnLst/>
            <a:rect l="l" t="t" r="r" b="b"/>
            <a:pathLst>
              <a:path w="737235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6"/>
                </a:lnTo>
                <a:lnTo>
                  <a:pt x="32638" y="48006"/>
                </a:lnTo>
                <a:lnTo>
                  <a:pt x="28194" y="43561"/>
                </a:lnTo>
                <a:lnTo>
                  <a:pt x="28194" y="32639"/>
                </a:lnTo>
                <a:lnTo>
                  <a:pt x="32638" y="28194"/>
                </a:lnTo>
                <a:lnTo>
                  <a:pt x="74206" y="28194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737235" h="76200">
                <a:moveTo>
                  <a:pt x="660781" y="0"/>
                </a:moveTo>
                <a:lnTo>
                  <a:pt x="660781" y="76200"/>
                </a:lnTo>
                <a:lnTo>
                  <a:pt x="717168" y="48006"/>
                </a:lnTo>
                <a:lnTo>
                  <a:pt x="678942" y="48006"/>
                </a:lnTo>
                <a:lnTo>
                  <a:pt x="683387" y="43561"/>
                </a:lnTo>
                <a:lnTo>
                  <a:pt x="683387" y="32639"/>
                </a:lnTo>
                <a:lnTo>
                  <a:pt x="678942" y="28194"/>
                </a:lnTo>
                <a:lnTo>
                  <a:pt x="717169" y="28194"/>
                </a:lnTo>
                <a:lnTo>
                  <a:pt x="660781" y="0"/>
                </a:lnTo>
                <a:close/>
              </a:path>
              <a:path w="737235" h="76200">
                <a:moveTo>
                  <a:pt x="74206" y="28194"/>
                </a:moveTo>
                <a:lnTo>
                  <a:pt x="32638" y="28194"/>
                </a:lnTo>
                <a:lnTo>
                  <a:pt x="28194" y="32639"/>
                </a:lnTo>
                <a:lnTo>
                  <a:pt x="28194" y="43561"/>
                </a:lnTo>
                <a:lnTo>
                  <a:pt x="32638" y="48006"/>
                </a:lnTo>
                <a:lnTo>
                  <a:pt x="74206" y="48006"/>
                </a:lnTo>
                <a:lnTo>
                  <a:pt x="76200" y="38100"/>
                </a:lnTo>
                <a:lnTo>
                  <a:pt x="74206" y="28194"/>
                </a:lnTo>
                <a:close/>
              </a:path>
              <a:path w="737235" h="76200">
                <a:moveTo>
                  <a:pt x="660781" y="28194"/>
                </a:moveTo>
                <a:lnTo>
                  <a:pt x="74206" y="28194"/>
                </a:lnTo>
                <a:lnTo>
                  <a:pt x="76200" y="38100"/>
                </a:lnTo>
                <a:lnTo>
                  <a:pt x="74206" y="48006"/>
                </a:lnTo>
                <a:lnTo>
                  <a:pt x="660781" y="48006"/>
                </a:lnTo>
                <a:lnTo>
                  <a:pt x="660781" y="28194"/>
                </a:lnTo>
                <a:close/>
              </a:path>
              <a:path w="737235" h="76200">
                <a:moveTo>
                  <a:pt x="717169" y="28194"/>
                </a:moveTo>
                <a:lnTo>
                  <a:pt x="678942" y="28194"/>
                </a:lnTo>
                <a:lnTo>
                  <a:pt x="683387" y="32639"/>
                </a:lnTo>
                <a:lnTo>
                  <a:pt x="683387" y="43561"/>
                </a:lnTo>
                <a:lnTo>
                  <a:pt x="678942" y="48006"/>
                </a:lnTo>
                <a:lnTo>
                  <a:pt x="717168" y="48006"/>
                </a:lnTo>
                <a:lnTo>
                  <a:pt x="736981" y="38100"/>
                </a:lnTo>
                <a:lnTo>
                  <a:pt x="717169" y="28194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226045" y="2568701"/>
            <a:ext cx="678180" cy="76200"/>
          </a:xfrm>
          <a:custGeom>
            <a:avLst/>
            <a:gdLst/>
            <a:ahLst/>
            <a:cxnLst/>
            <a:rect l="l" t="t" r="r" b="b"/>
            <a:pathLst>
              <a:path w="678179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6"/>
                </a:lnTo>
                <a:lnTo>
                  <a:pt x="32638" y="48006"/>
                </a:lnTo>
                <a:lnTo>
                  <a:pt x="28194" y="43561"/>
                </a:lnTo>
                <a:lnTo>
                  <a:pt x="28194" y="32638"/>
                </a:lnTo>
                <a:lnTo>
                  <a:pt x="32638" y="28194"/>
                </a:lnTo>
                <a:lnTo>
                  <a:pt x="74206" y="28194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678179" h="76200">
                <a:moveTo>
                  <a:pt x="601979" y="0"/>
                </a:moveTo>
                <a:lnTo>
                  <a:pt x="601979" y="76200"/>
                </a:lnTo>
                <a:lnTo>
                  <a:pt x="658367" y="48006"/>
                </a:lnTo>
                <a:lnTo>
                  <a:pt x="620140" y="48006"/>
                </a:lnTo>
                <a:lnTo>
                  <a:pt x="624585" y="43561"/>
                </a:lnTo>
                <a:lnTo>
                  <a:pt x="624585" y="32638"/>
                </a:lnTo>
                <a:lnTo>
                  <a:pt x="620140" y="28194"/>
                </a:lnTo>
                <a:lnTo>
                  <a:pt x="658368" y="28194"/>
                </a:lnTo>
                <a:lnTo>
                  <a:pt x="601979" y="0"/>
                </a:lnTo>
                <a:close/>
              </a:path>
              <a:path w="678179" h="76200">
                <a:moveTo>
                  <a:pt x="74206" y="28194"/>
                </a:moveTo>
                <a:lnTo>
                  <a:pt x="32638" y="28194"/>
                </a:lnTo>
                <a:lnTo>
                  <a:pt x="28194" y="32638"/>
                </a:lnTo>
                <a:lnTo>
                  <a:pt x="28194" y="43561"/>
                </a:lnTo>
                <a:lnTo>
                  <a:pt x="32638" y="48006"/>
                </a:lnTo>
                <a:lnTo>
                  <a:pt x="74206" y="48006"/>
                </a:lnTo>
                <a:lnTo>
                  <a:pt x="76200" y="38100"/>
                </a:lnTo>
                <a:lnTo>
                  <a:pt x="74206" y="28194"/>
                </a:lnTo>
                <a:close/>
              </a:path>
              <a:path w="678179" h="76200">
                <a:moveTo>
                  <a:pt x="601979" y="28194"/>
                </a:moveTo>
                <a:lnTo>
                  <a:pt x="74206" y="28194"/>
                </a:lnTo>
                <a:lnTo>
                  <a:pt x="76200" y="38100"/>
                </a:lnTo>
                <a:lnTo>
                  <a:pt x="74206" y="48006"/>
                </a:lnTo>
                <a:lnTo>
                  <a:pt x="601979" y="48006"/>
                </a:lnTo>
                <a:lnTo>
                  <a:pt x="601979" y="28194"/>
                </a:lnTo>
                <a:close/>
              </a:path>
              <a:path w="678179" h="76200">
                <a:moveTo>
                  <a:pt x="658368" y="28194"/>
                </a:moveTo>
                <a:lnTo>
                  <a:pt x="620140" y="28194"/>
                </a:lnTo>
                <a:lnTo>
                  <a:pt x="624585" y="32638"/>
                </a:lnTo>
                <a:lnTo>
                  <a:pt x="624585" y="43561"/>
                </a:lnTo>
                <a:lnTo>
                  <a:pt x="620140" y="48006"/>
                </a:lnTo>
                <a:lnTo>
                  <a:pt x="658367" y="48006"/>
                </a:lnTo>
                <a:lnTo>
                  <a:pt x="678179" y="38100"/>
                </a:lnTo>
                <a:lnTo>
                  <a:pt x="658368" y="28194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984742" y="2574798"/>
            <a:ext cx="688340" cy="76200"/>
          </a:xfrm>
          <a:custGeom>
            <a:avLst/>
            <a:gdLst/>
            <a:ahLst/>
            <a:cxnLst/>
            <a:rect l="l" t="t" r="r" b="b"/>
            <a:pathLst>
              <a:path w="688340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5"/>
                </a:lnTo>
                <a:lnTo>
                  <a:pt x="32638" y="48005"/>
                </a:lnTo>
                <a:lnTo>
                  <a:pt x="28193" y="43561"/>
                </a:lnTo>
                <a:lnTo>
                  <a:pt x="28193" y="32638"/>
                </a:lnTo>
                <a:lnTo>
                  <a:pt x="32638" y="28193"/>
                </a:lnTo>
                <a:lnTo>
                  <a:pt x="74206" y="28193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688340" h="76200">
                <a:moveTo>
                  <a:pt x="74206" y="28193"/>
                </a:moveTo>
                <a:lnTo>
                  <a:pt x="32638" y="28193"/>
                </a:lnTo>
                <a:lnTo>
                  <a:pt x="28193" y="32638"/>
                </a:lnTo>
                <a:lnTo>
                  <a:pt x="28193" y="43561"/>
                </a:lnTo>
                <a:lnTo>
                  <a:pt x="32638" y="48005"/>
                </a:lnTo>
                <a:lnTo>
                  <a:pt x="74206" y="48005"/>
                </a:lnTo>
                <a:lnTo>
                  <a:pt x="76200" y="38100"/>
                </a:lnTo>
                <a:lnTo>
                  <a:pt x="74206" y="28193"/>
                </a:lnTo>
                <a:close/>
              </a:path>
              <a:path w="688340" h="76200">
                <a:moveTo>
                  <a:pt x="683640" y="28193"/>
                </a:moveTo>
                <a:lnTo>
                  <a:pt x="74206" y="28193"/>
                </a:lnTo>
                <a:lnTo>
                  <a:pt x="76200" y="38100"/>
                </a:lnTo>
                <a:lnTo>
                  <a:pt x="74206" y="48005"/>
                </a:lnTo>
                <a:lnTo>
                  <a:pt x="683640" y="48005"/>
                </a:lnTo>
                <a:lnTo>
                  <a:pt x="688085" y="43561"/>
                </a:lnTo>
                <a:lnTo>
                  <a:pt x="688085" y="32638"/>
                </a:lnTo>
                <a:lnTo>
                  <a:pt x="683640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1" name="object 21"/>
          <p:cNvGrpSpPr/>
          <p:nvPr/>
        </p:nvGrpSpPr>
        <p:grpSpPr>
          <a:xfrm>
            <a:off x="9478518" y="2612898"/>
            <a:ext cx="365760" cy="304165"/>
            <a:chOff x="9478518" y="2612898"/>
            <a:chExt cx="365760" cy="304165"/>
          </a:xfrm>
        </p:grpSpPr>
        <p:sp>
          <p:nvSpPr>
            <p:cNvPr id="22" name="object 22"/>
            <p:cNvSpPr/>
            <p:nvPr/>
          </p:nvSpPr>
          <p:spPr>
            <a:xfrm>
              <a:off x="9661398" y="2612898"/>
              <a:ext cx="0" cy="182880"/>
            </a:xfrm>
            <a:custGeom>
              <a:avLst/>
              <a:gdLst/>
              <a:ahLst/>
              <a:cxnLst/>
              <a:rect l="l" t="t" r="r" b="b"/>
              <a:pathLst>
                <a:path w="0" h="182880">
                  <a:moveTo>
                    <a:pt x="0" y="182879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478518" y="2801874"/>
              <a:ext cx="365760" cy="105410"/>
            </a:xfrm>
            <a:custGeom>
              <a:avLst/>
              <a:gdLst/>
              <a:ahLst/>
              <a:cxnLst/>
              <a:rect l="l" t="t" r="r" b="b"/>
              <a:pathLst>
                <a:path w="365759" h="105410">
                  <a:moveTo>
                    <a:pt x="0" y="0"/>
                  </a:moveTo>
                  <a:lnTo>
                    <a:pt x="365759" y="0"/>
                  </a:lnTo>
                </a:path>
                <a:path w="365759" h="105410">
                  <a:moveTo>
                    <a:pt x="45720" y="51815"/>
                  </a:moveTo>
                  <a:lnTo>
                    <a:pt x="320039" y="51815"/>
                  </a:lnTo>
                </a:path>
                <a:path w="365759" h="105410">
                  <a:moveTo>
                    <a:pt x="91439" y="105155"/>
                  </a:moveTo>
                  <a:lnTo>
                    <a:pt x="274320" y="105155"/>
                  </a:lnTo>
                </a:path>
              </a:pathLst>
            </a:custGeom>
            <a:ln w="19812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/>
          <p:cNvGrpSpPr/>
          <p:nvPr/>
        </p:nvGrpSpPr>
        <p:grpSpPr>
          <a:xfrm>
            <a:off x="1743455" y="2290317"/>
            <a:ext cx="711200" cy="360680"/>
            <a:chOff x="1743455" y="2290317"/>
            <a:chExt cx="711200" cy="360680"/>
          </a:xfrm>
        </p:grpSpPr>
        <p:sp>
          <p:nvSpPr>
            <p:cNvPr id="25" name="object 25"/>
            <p:cNvSpPr/>
            <p:nvPr/>
          </p:nvSpPr>
          <p:spPr>
            <a:xfrm>
              <a:off x="1776221" y="2574797"/>
              <a:ext cx="678180" cy="76200"/>
            </a:xfrm>
            <a:custGeom>
              <a:avLst/>
              <a:gdLst/>
              <a:ahLst/>
              <a:cxnLst/>
              <a:rect l="l" t="t" r="r" b="b"/>
              <a:pathLst>
                <a:path w="678180" h="76200">
                  <a:moveTo>
                    <a:pt x="38100" y="0"/>
                  </a:moveTo>
                  <a:lnTo>
                    <a:pt x="23252" y="2988"/>
                  </a:lnTo>
                  <a:lnTo>
                    <a:pt x="11144" y="11144"/>
                  </a:lnTo>
                  <a:lnTo>
                    <a:pt x="2988" y="23252"/>
                  </a:lnTo>
                  <a:lnTo>
                    <a:pt x="0" y="38100"/>
                  </a:lnTo>
                  <a:lnTo>
                    <a:pt x="2988" y="52947"/>
                  </a:lnTo>
                  <a:lnTo>
                    <a:pt x="11144" y="65055"/>
                  </a:lnTo>
                  <a:lnTo>
                    <a:pt x="23252" y="73211"/>
                  </a:lnTo>
                  <a:lnTo>
                    <a:pt x="38100" y="76200"/>
                  </a:lnTo>
                  <a:lnTo>
                    <a:pt x="52947" y="73211"/>
                  </a:lnTo>
                  <a:lnTo>
                    <a:pt x="65055" y="65055"/>
                  </a:lnTo>
                  <a:lnTo>
                    <a:pt x="73211" y="52947"/>
                  </a:lnTo>
                  <a:lnTo>
                    <a:pt x="74206" y="48005"/>
                  </a:lnTo>
                  <a:lnTo>
                    <a:pt x="32638" y="48005"/>
                  </a:lnTo>
                  <a:lnTo>
                    <a:pt x="28193" y="43561"/>
                  </a:lnTo>
                  <a:lnTo>
                    <a:pt x="28193" y="32638"/>
                  </a:lnTo>
                  <a:lnTo>
                    <a:pt x="32638" y="28193"/>
                  </a:lnTo>
                  <a:lnTo>
                    <a:pt x="74206" y="28193"/>
                  </a:lnTo>
                  <a:lnTo>
                    <a:pt x="73211" y="23252"/>
                  </a:lnTo>
                  <a:lnTo>
                    <a:pt x="65055" y="11144"/>
                  </a:lnTo>
                  <a:lnTo>
                    <a:pt x="52947" y="2988"/>
                  </a:lnTo>
                  <a:lnTo>
                    <a:pt x="38100" y="0"/>
                  </a:lnTo>
                  <a:close/>
                </a:path>
                <a:path w="678180" h="76200">
                  <a:moveTo>
                    <a:pt x="601979" y="0"/>
                  </a:moveTo>
                  <a:lnTo>
                    <a:pt x="601979" y="76200"/>
                  </a:lnTo>
                  <a:lnTo>
                    <a:pt x="658368" y="48005"/>
                  </a:lnTo>
                  <a:lnTo>
                    <a:pt x="620140" y="48005"/>
                  </a:lnTo>
                  <a:lnTo>
                    <a:pt x="624585" y="43561"/>
                  </a:lnTo>
                  <a:lnTo>
                    <a:pt x="624585" y="32638"/>
                  </a:lnTo>
                  <a:lnTo>
                    <a:pt x="620140" y="28193"/>
                  </a:lnTo>
                  <a:lnTo>
                    <a:pt x="658367" y="28193"/>
                  </a:lnTo>
                  <a:lnTo>
                    <a:pt x="601979" y="0"/>
                  </a:lnTo>
                  <a:close/>
                </a:path>
                <a:path w="678180" h="76200">
                  <a:moveTo>
                    <a:pt x="74206" y="28193"/>
                  </a:moveTo>
                  <a:lnTo>
                    <a:pt x="32638" y="28193"/>
                  </a:lnTo>
                  <a:lnTo>
                    <a:pt x="28193" y="32638"/>
                  </a:lnTo>
                  <a:lnTo>
                    <a:pt x="28193" y="43561"/>
                  </a:lnTo>
                  <a:lnTo>
                    <a:pt x="32638" y="48005"/>
                  </a:lnTo>
                  <a:lnTo>
                    <a:pt x="74206" y="48005"/>
                  </a:lnTo>
                  <a:lnTo>
                    <a:pt x="76200" y="38100"/>
                  </a:lnTo>
                  <a:lnTo>
                    <a:pt x="74206" y="28193"/>
                  </a:lnTo>
                  <a:close/>
                </a:path>
                <a:path w="678180" h="76200">
                  <a:moveTo>
                    <a:pt x="601979" y="28193"/>
                  </a:moveTo>
                  <a:lnTo>
                    <a:pt x="74206" y="28193"/>
                  </a:lnTo>
                  <a:lnTo>
                    <a:pt x="76200" y="38100"/>
                  </a:lnTo>
                  <a:lnTo>
                    <a:pt x="74206" y="48005"/>
                  </a:lnTo>
                  <a:lnTo>
                    <a:pt x="601979" y="48005"/>
                  </a:lnTo>
                  <a:lnTo>
                    <a:pt x="601979" y="28193"/>
                  </a:lnTo>
                  <a:close/>
                </a:path>
                <a:path w="678180" h="76200">
                  <a:moveTo>
                    <a:pt x="658367" y="28193"/>
                  </a:moveTo>
                  <a:lnTo>
                    <a:pt x="620140" y="28193"/>
                  </a:lnTo>
                  <a:lnTo>
                    <a:pt x="624585" y="32638"/>
                  </a:lnTo>
                  <a:lnTo>
                    <a:pt x="624585" y="43561"/>
                  </a:lnTo>
                  <a:lnTo>
                    <a:pt x="620140" y="48005"/>
                  </a:lnTo>
                  <a:lnTo>
                    <a:pt x="658368" y="48005"/>
                  </a:lnTo>
                  <a:lnTo>
                    <a:pt x="678179" y="38100"/>
                  </a:lnTo>
                  <a:lnTo>
                    <a:pt x="658367" y="28193"/>
                  </a:lnTo>
                  <a:close/>
                </a:path>
              </a:pathLst>
            </a:custGeom>
            <a:solidFill>
              <a:srgbClr val="40609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3455" y="2290317"/>
              <a:ext cx="531494" cy="222503"/>
            </a:xfrm>
            <a:prstGeom prst="rect">
              <a:avLst/>
            </a:prstGeom>
          </p:spPr>
        </p:pic>
      </p:grpSp>
      <p:sp>
        <p:nvSpPr>
          <p:cNvPr id="27" name="object 27"/>
          <p:cNvSpPr/>
          <p:nvPr/>
        </p:nvSpPr>
        <p:spPr>
          <a:xfrm>
            <a:off x="2323580" y="3037204"/>
            <a:ext cx="260350" cy="524510"/>
          </a:xfrm>
          <a:custGeom>
            <a:avLst/>
            <a:gdLst/>
            <a:ahLst/>
            <a:cxnLst/>
            <a:rect l="l" t="t" r="r" b="b"/>
            <a:pathLst>
              <a:path w="260350" h="524510">
                <a:moveTo>
                  <a:pt x="130059" y="114898"/>
                </a:moveTo>
                <a:lnTo>
                  <a:pt x="101103" y="164537"/>
                </a:lnTo>
                <a:lnTo>
                  <a:pt x="101103" y="524510"/>
                </a:lnTo>
                <a:lnTo>
                  <a:pt x="159015" y="524510"/>
                </a:lnTo>
                <a:lnTo>
                  <a:pt x="159015" y="164537"/>
                </a:lnTo>
                <a:lnTo>
                  <a:pt x="130059" y="114898"/>
                </a:lnTo>
                <a:close/>
              </a:path>
              <a:path w="260350" h="524510">
                <a:moveTo>
                  <a:pt x="130059" y="0"/>
                </a:moveTo>
                <a:lnTo>
                  <a:pt x="3694" y="216662"/>
                </a:lnTo>
                <a:lnTo>
                  <a:pt x="0" y="227494"/>
                </a:lnTo>
                <a:lnTo>
                  <a:pt x="710" y="238553"/>
                </a:lnTo>
                <a:lnTo>
                  <a:pt x="5516" y="248540"/>
                </a:lnTo>
                <a:lnTo>
                  <a:pt x="14108" y="256159"/>
                </a:lnTo>
                <a:lnTo>
                  <a:pt x="24997" y="259907"/>
                </a:lnTo>
                <a:lnTo>
                  <a:pt x="36064" y="259191"/>
                </a:lnTo>
                <a:lnTo>
                  <a:pt x="46059" y="254355"/>
                </a:lnTo>
                <a:lnTo>
                  <a:pt x="53732" y="245745"/>
                </a:lnTo>
                <a:lnTo>
                  <a:pt x="101103" y="164537"/>
                </a:lnTo>
                <a:lnTo>
                  <a:pt x="101103" y="57404"/>
                </a:lnTo>
                <a:lnTo>
                  <a:pt x="163539" y="57404"/>
                </a:lnTo>
                <a:lnTo>
                  <a:pt x="130059" y="0"/>
                </a:lnTo>
                <a:close/>
              </a:path>
              <a:path w="260350" h="524510">
                <a:moveTo>
                  <a:pt x="163539" y="57404"/>
                </a:moveTo>
                <a:lnTo>
                  <a:pt x="159015" y="57404"/>
                </a:lnTo>
                <a:lnTo>
                  <a:pt x="159015" y="164537"/>
                </a:lnTo>
                <a:lnTo>
                  <a:pt x="206386" y="245745"/>
                </a:lnTo>
                <a:lnTo>
                  <a:pt x="214060" y="254355"/>
                </a:lnTo>
                <a:lnTo>
                  <a:pt x="224055" y="259191"/>
                </a:lnTo>
                <a:lnTo>
                  <a:pt x="235122" y="259907"/>
                </a:lnTo>
                <a:lnTo>
                  <a:pt x="246010" y="256159"/>
                </a:lnTo>
                <a:lnTo>
                  <a:pt x="254603" y="248540"/>
                </a:lnTo>
                <a:lnTo>
                  <a:pt x="259409" y="238553"/>
                </a:lnTo>
                <a:lnTo>
                  <a:pt x="260119" y="227494"/>
                </a:lnTo>
                <a:lnTo>
                  <a:pt x="256424" y="216662"/>
                </a:lnTo>
                <a:lnTo>
                  <a:pt x="163539" y="57404"/>
                </a:lnTo>
                <a:close/>
              </a:path>
              <a:path w="260350" h="524510">
                <a:moveTo>
                  <a:pt x="159015" y="57404"/>
                </a:moveTo>
                <a:lnTo>
                  <a:pt x="101103" y="57404"/>
                </a:lnTo>
                <a:lnTo>
                  <a:pt x="101103" y="164537"/>
                </a:lnTo>
                <a:lnTo>
                  <a:pt x="130059" y="114898"/>
                </a:lnTo>
                <a:lnTo>
                  <a:pt x="105040" y="72009"/>
                </a:lnTo>
                <a:lnTo>
                  <a:pt x="159015" y="72009"/>
                </a:lnTo>
                <a:lnTo>
                  <a:pt x="159015" y="57404"/>
                </a:lnTo>
                <a:close/>
              </a:path>
              <a:path w="260350" h="524510">
                <a:moveTo>
                  <a:pt x="159015" y="72009"/>
                </a:moveTo>
                <a:lnTo>
                  <a:pt x="155078" y="72009"/>
                </a:lnTo>
                <a:lnTo>
                  <a:pt x="130059" y="114898"/>
                </a:lnTo>
                <a:lnTo>
                  <a:pt x="159015" y="164537"/>
                </a:lnTo>
                <a:lnTo>
                  <a:pt x="159015" y="72009"/>
                </a:lnTo>
                <a:close/>
              </a:path>
              <a:path w="260350" h="524510">
                <a:moveTo>
                  <a:pt x="155078" y="72009"/>
                </a:moveTo>
                <a:lnTo>
                  <a:pt x="105040" y="72009"/>
                </a:lnTo>
                <a:lnTo>
                  <a:pt x="130059" y="114898"/>
                </a:lnTo>
                <a:lnTo>
                  <a:pt x="155078" y="72009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00808" y="3028060"/>
            <a:ext cx="260350" cy="524510"/>
          </a:xfrm>
          <a:custGeom>
            <a:avLst/>
            <a:gdLst/>
            <a:ahLst/>
            <a:cxnLst/>
            <a:rect l="l" t="t" r="r" b="b"/>
            <a:pathLst>
              <a:path w="260350" h="524510">
                <a:moveTo>
                  <a:pt x="130059" y="114898"/>
                </a:moveTo>
                <a:lnTo>
                  <a:pt x="101103" y="164537"/>
                </a:lnTo>
                <a:lnTo>
                  <a:pt x="101103" y="524510"/>
                </a:lnTo>
                <a:lnTo>
                  <a:pt x="159015" y="524510"/>
                </a:lnTo>
                <a:lnTo>
                  <a:pt x="159015" y="164537"/>
                </a:lnTo>
                <a:lnTo>
                  <a:pt x="130059" y="114898"/>
                </a:lnTo>
                <a:close/>
              </a:path>
              <a:path w="260350" h="524510">
                <a:moveTo>
                  <a:pt x="130059" y="0"/>
                </a:moveTo>
                <a:lnTo>
                  <a:pt x="3694" y="216662"/>
                </a:lnTo>
                <a:lnTo>
                  <a:pt x="0" y="227494"/>
                </a:lnTo>
                <a:lnTo>
                  <a:pt x="710" y="238553"/>
                </a:lnTo>
                <a:lnTo>
                  <a:pt x="5516" y="248540"/>
                </a:lnTo>
                <a:lnTo>
                  <a:pt x="14108" y="256159"/>
                </a:lnTo>
                <a:lnTo>
                  <a:pt x="24997" y="259907"/>
                </a:lnTo>
                <a:lnTo>
                  <a:pt x="36064" y="259191"/>
                </a:lnTo>
                <a:lnTo>
                  <a:pt x="46059" y="254355"/>
                </a:lnTo>
                <a:lnTo>
                  <a:pt x="53732" y="245744"/>
                </a:lnTo>
                <a:lnTo>
                  <a:pt x="101103" y="164537"/>
                </a:lnTo>
                <a:lnTo>
                  <a:pt x="101103" y="57403"/>
                </a:lnTo>
                <a:lnTo>
                  <a:pt x="163539" y="57403"/>
                </a:lnTo>
                <a:lnTo>
                  <a:pt x="130059" y="0"/>
                </a:lnTo>
                <a:close/>
              </a:path>
              <a:path w="260350" h="524510">
                <a:moveTo>
                  <a:pt x="163539" y="57403"/>
                </a:moveTo>
                <a:lnTo>
                  <a:pt x="159015" y="57403"/>
                </a:lnTo>
                <a:lnTo>
                  <a:pt x="159015" y="164537"/>
                </a:lnTo>
                <a:lnTo>
                  <a:pt x="206386" y="245744"/>
                </a:lnTo>
                <a:lnTo>
                  <a:pt x="214006" y="254355"/>
                </a:lnTo>
                <a:lnTo>
                  <a:pt x="224008" y="259191"/>
                </a:lnTo>
                <a:lnTo>
                  <a:pt x="235104" y="259907"/>
                </a:lnTo>
                <a:lnTo>
                  <a:pt x="246010" y="256159"/>
                </a:lnTo>
                <a:lnTo>
                  <a:pt x="254603" y="248540"/>
                </a:lnTo>
                <a:lnTo>
                  <a:pt x="259409" y="238553"/>
                </a:lnTo>
                <a:lnTo>
                  <a:pt x="260119" y="227494"/>
                </a:lnTo>
                <a:lnTo>
                  <a:pt x="256424" y="216662"/>
                </a:lnTo>
                <a:lnTo>
                  <a:pt x="163539" y="57403"/>
                </a:lnTo>
                <a:close/>
              </a:path>
              <a:path w="260350" h="524510">
                <a:moveTo>
                  <a:pt x="159015" y="57403"/>
                </a:moveTo>
                <a:lnTo>
                  <a:pt x="101103" y="57403"/>
                </a:lnTo>
                <a:lnTo>
                  <a:pt x="101103" y="164537"/>
                </a:lnTo>
                <a:lnTo>
                  <a:pt x="130059" y="114898"/>
                </a:lnTo>
                <a:lnTo>
                  <a:pt x="105040" y="72009"/>
                </a:lnTo>
                <a:lnTo>
                  <a:pt x="159015" y="72009"/>
                </a:lnTo>
                <a:lnTo>
                  <a:pt x="159015" y="57403"/>
                </a:lnTo>
                <a:close/>
              </a:path>
              <a:path w="260350" h="524510">
                <a:moveTo>
                  <a:pt x="159015" y="72009"/>
                </a:moveTo>
                <a:lnTo>
                  <a:pt x="155078" y="72009"/>
                </a:lnTo>
                <a:lnTo>
                  <a:pt x="130059" y="114898"/>
                </a:lnTo>
                <a:lnTo>
                  <a:pt x="159015" y="164537"/>
                </a:lnTo>
                <a:lnTo>
                  <a:pt x="159015" y="72009"/>
                </a:lnTo>
                <a:close/>
              </a:path>
              <a:path w="260350" h="524510">
                <a:moveTo>
                  <a:pt x="155078" y="72009"/>
                </a:moveTo>
                <a:lnTo>
                  <a:pt x="105040" y="72009"/>
                </a:lnTo>
                <a:lnTo>
                  <a:pt x="130059" y="114898"/>
                </a:lnTo>
                <a:lnTo>
                  <a:pt x="155078" y="72009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9" name="object 29"/>
          <p:cNvGrpSpPr/>
          <p:nvPr/>
        </p:nvGrpSpPr>
        <p:grpSpPr>
          <a:xfrm>
            <a:off x="2238755" y="3685285"/>
            <a:ext cx="1208405" cy="436245"/>
            <a:chOff x="2238755" y="3685285"/>
            <a:chExt cx="1208405" cy="436245"/>
          </a:xfrm>
        </p:grpSpPr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8755" y="3685285"/>
              <a:ext cx="524865" cy="22250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38755" y="3898645"/>
              <a:ext cx="846467" cy="22250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14472" y="3898645"/>
              <a:ext cx="432435" cy="222504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9047733" y="3883152"/>
            <a:ext cx="1196340" cy="222885"/>
            <a:chOff x="9047733" y="3883152"/>
            <a:chExt cx="1196340" cy="222885"/>
          </a:xfrm>
        </p:grpSpPr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047733" y="3883152"/>
              <a:ext cx="822083" cy="222504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803637" y="3883152"/>
              <a:ext cx="440054" cy="222504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3409188" y="4809744"/>
            <a:ext cx="1333500" cy="609600"/>
            <a:chOff x="3409188" y="4809744"/>
            <a:chExt cx="1333500" cy="609600"/>
          </a:xfrm>
        </p:grpSpPr>
        <p:sp>
          <p:nvSpPr>
            <p:cNvPr id="37" name="object 37"/>
            <p:cNvSpPr/>
            <p:nvPr/>
          </p:nvSpPr>
          <p:spPr>
            <a:xfrm>
              <a:off x="3420618" y="4821174"/>
              <a:ext cx="1310640" cy="586740"/>
            </a:xfrm>
            <a:custGeom>
              <a:avLst/>
              <a:gdLst/>
              <a:ahLst/>
              <a:cxnLst/>
              <a:rect l="l" t="t" r="r" b="b"/>
              <a:pathLst>
                <a:path w="1310639" h="586739">
                  <a:moveTo>
                    <a:pt x="0" y="586739"/>
                  </a:moveTo>
                  <a:lnTo>
                    <a:pt x="1310639" y="586739"/>
                  </a:lnTo>
                  <a:lnTo>
                    <a:pt x="1310639" y="0"/>
                  </a:lnTo>
                  <a:lnTo>
                    <a:pt x="0" y="0"/>
                  </a:lnTo>
                  <a:lnTo>
                    <a:pt x="0" y="586739"/>
                  </a:lnTo>
                  <a:close/>
                </a:path>
              </a:pathLst>
            </a:custGeom>
            <a:ln w="22860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348734" y="4831842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9" name="object 39"/>
          <p:cNvGrpSpPr/>
          <p:nvPr/>
        </p:nvGrpSpPr>
        <p:grpSpPr>
          <a:xfrm>
            <a:off x="5253228" y="4809744"/>
            <a:ext cx="1333500" cy="609600"/>
            <a:chOff x="5253228" y="4809744"/>
            <a:chExt cx="1333500" cy="609600"/>
          </a:xfrm>
        </p:grpSpPr>
        <p:sp>
          <p:nvSpPr>
            <p:cNvPr id="40" name="object 40"/>
            <p:cNvSpPr/>
            <p:nvPr/>
          </p:nvSpPr>
          <p:spPr>
            <a:xfrm>
              <a:off x="5264658" y="4821174"/>
              <a:ext cx="1310640" cy="586740"/>
            </a:xfrm>
            <a:custGeom>
              <a:avLst/>
              <a:gdLst/>
              <a:ahLst/>
              <a:cxnLst/>
              <a:rect l="l" t="t" r="r" b="b"/>
              <a:pathLst>
                <a:path w="1310640" h="586739">
                  <a:moveTo>
                    <a:pt x="0" y="586739"/>
                  </a:moveTo>
                  <a:lnTo>
                    <a:pt x="1310639" y="586739"/>
                  </a:lnTo>
                  <a:lnTo>
                    <a:pt x="1310639" y="0"/>
                  </a:lnTo>
                  <a:lnTo>
                    <a:pt x="0" y="0"/>
                  </a:lnTo>
                  <a:lnTo>
                    <a:pt x="0" y="586739"/>
                  </a:lnTo>
                  <a:close/>
                </a:path>
              </a:pathLst>
            </a:custGeom>
            <a:ln w="22860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192774" y="4831842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2" name="object 42"/>
          <p:cNvGrpSpPr/>
          <p:nvPr/>
        </p:nvGrpSpPr>
        <p:grpSpPr>
          <a:xfrm>
            <a:off x="7097268" y="4802123"/>
            <a:ext cx="1332230" cy="609600"/>
            <a:chOff x="7097268" y="4802123"/>
            <a:chExt cx="1332230" cy="609600"/>
          </a:xfrm>
        </p:grpSpPr>
        <p:sp>
          <p:nvSpPr>
            <p:cNvPr id="43" name="object 43"/>
            <p:cNvSpPr/>
            <p:nvPr/>
          </p:nvSpPr>
          <p:spPr>
            <a:xfrm>
              <a:off x="7108698" y="4813553"/>
              <a:ext cx="1309370" cy="586740"/>
            </a:xfrm>
            <a:custGeom>
              <a:avLst/>
              <a:gdLst/>
              <a:ahLst/>
              <a:cxnLst/>
              <a:rect l="l" t="t" r="r" b="b"/>
              <a:pathLst>
                <a:path w="1309370" h="586739">
                  <a:moveTo>
                    <a:pt x="0" y="586740"/>
                  </a:moveTo>
                  <a:lnTo>
                    <a:pt x="1309116" y="586740"/>
                  </a:lnTo>
                  <a:lnTo>
                    <a:pt x="1309116" y="0"/>
                  </a:lnTo>
                  <a:lnTo>
                    <a:pt x="0" y="0"/>
                  </a:lnTo>
                  <a:lnTo>
                    <a:pt x="0" y="586740"/>
                  </a:lnTo>
                  <a:close/>
                </a:path>
              </a:pathLst>
            </a:custGeom>
            <a:ln w="22859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8035290" y="4824221"/>
              <a:ext cx="0" cy="548640"/>
            </a:xfrm>
            <a:custGeom>
              <a:avLst/>
              <a:gdLst/>
              <a:ahLst/>
              <a:cxnLst/>
              <a:rect l="l" t="t" r="r" b="b"/>
              <a:pathLst>
                <a:path w="0" h="548639">
                  <a:moveTo>
                    <a:pt x="0" y="0"/>
                  </a:moveTo>
                  <a:lnTo>
                    <a:pt x="0" y="548639"/>
                  </a:lnTo>
                </a:path>
              </a:pathLst>
            </a:custGeom>
            <a:ln w="28956">
              <a:solidFill>
                <a:srgbClr val="40609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/>
          <p:cNvSpPr/>
          <p:nvPr/>
        </p:nvSpPr>
        <p:spPr>
          <a:xfrm>
            <a:off x="8862821" y="4818126"/>
            <a:ext cx="1310640" cy="586740"/>
          </a:xfrm>
          <a:custGeom>
            <a:avLst/>
            <a:gdLst/>
            <a:ahLst/>
            <a:cxnLst/>
            <a:rect l="l" t="t" r="r" b="b"/>
            <a:pathLst>
              <a:path w="1310640" h="586739">
                <a:moveTo>
                  <a:pt x="0" y="586740"/>
                </a:moveTo>
                <a:lnTo>
                  <a:pt x="1310640" y="586740"/>
                </a:lnTo>
                <a:lnTo>
                  <a:pt x="1310640" y="0"/>
                </a:lnTo>
                <a:lnTo>
                  <a:pt x="0" y="0"/>
                </a:lnTo>
                <a:lnTo>
                  <a:pt x="0" y="586740"/>
                </a:lnTo>
                <a:close/>
              </a:path>
            </a:pathLst>
          </a:custGeom>
          <a:ln w="22859">
            <a:solidFill>
              <a:srgbClr val="40609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59993" y="3657091"/>
            <a:ext cx="10412095" cy="1595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621790">
              <a:lnSpc>
                <a:spcPct val="100000"/>
              </a:lnSpc>
              <a:spcBef>
                <a:spcPts val="100"/>
              </a:spcBef>
            </a:pPr>
            <a:r>
              <a:rPr dirty="0" sz="1400" spc="20" b="1">
                <a:solidFill>
                  <a:srgbClr val="40609D"/>
                </a:solidFill>
                <a:latin typeface="Trebuchet MS"/>
                <a:cs typeface="Trebuchet MS"/>
              </a:rPr>
              <a:t>Rear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800" spc="12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execute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both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operations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constant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time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40">
                <a:solidFill>
                  <a:srgbClr val="3C3C3C"/>
                </a:solidFill>
                <a:latin typeface="SimSun"/>
                <a:cs typeface="SimSun"/>
              </a:rPr>
              <a:t>we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0">
                <a:solidFill>
                  <a:srgbClr val="3C3C3C"/>
                </a:solidFill>
                <a:latin typeface="SimSun"/>
                <a:cs typeface="SimSun"/>
              </a:rPr>
              <a:t>have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maintain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54">
                <a:solidFill>
                  <a:srgbClr val="FF0000"/>
                </a:solidFill>
                <a:latin typeface="SimSun"/>
                <a:cs typeface="SimSun"/>
              </a:rPr>
              <a:t>tail</a:t>
            </a:r>
            <a:r>
              <a:rPr dirty="0" sz="1800" spc="-7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pointer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addition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head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pointer.</a:t>
            </a:r>
            <a:endParaRPr sz="1800">
              <a:latin typeface="SimSun"/>
              <a:cs typeface="SimSun"/>
            </a:endParaRPr>
          </a:p>
          <a:p>
            <a:pPr marL="3065145">
              <a:lnSpc>
                <a:spcPct val="100000"/>
              </a:lnSpc>
              <a:spcBef>
                <a:spcPts val="665"/>
              </a:spcBef>
              <a:tabLst>
                <a:tab pos="5031105" algn="l"/>
                <a:tab pos="6874509" algn="l"/>
                <a:tab pos="8630285" algn="l"/>
              </a:tabLst>
            </a:pPr>
            <a:r>
              <a:rPr dirty="0" sz="1800" spc="-45">
                <a:latin typeface="Trebuchet MS"/>
                <a:cs typeface="Trebuchet MS"/>
              </a:rPr>
              <a:t>56	12	</a:t>
            </a:r>
            <a:r>
              <a:rPr dirty="0" baseline="1543" sz="2700" spc="-67">
                <a:latin typeface="Trebuchet MS"/>
                <a:cs typeface="Trebuchet MS"/>
              </a:rPr>
              <a:t>70	8</a:t>
            </a:r>
            <a:endParaRPr baseline="1543" sz="2700">
              <a:latin typeface="Trebuchet MS"/>
              <a:cs typeface="Trebuchet M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790938" y="4827270"/>
            <a:ext cx="0" cy="548640"/>
          </a:xfrm>
          <a:custGeom>
            <a:avLst/>
            <a:gdLst/>
            <a:ahLst/>
            <a:cxnLst/>
            <a:rect l="l" t="t" r="r" b="b"/>
            <a:pathLst>
              <a:path w="0" h="548639">
                <a:moveTo>
                  <a:pt x="0" y="0"/>
                </a:moveTo>
                <a:lnTo>
                  <a:pt x="0" y="548639"/>
                </a:lnTo>
              </a:path>
            </a:pathLst>
          </a:custGeom>
          <a:ln w="28956">
            <a:solidFill>
              <a:srgbClr val="40609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27041" y="5077205"/>
            <a:ext cx="737235" cy="76200"/>
          </a:xfrm>
          <a:custGeom>
            <a:avLst/>
            <a:gdLst/>
            <a:ahLst/>
            <a:cxnLst/>
            <a:rect l="l" t="t" r="r" b="b"/>
            <a:pathLst>
              <a:path w="737235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6"/>
                </a:lnTo>
                <a:lnTo>
                  <a:pt x="32638" y="48006"/>
                </a:lnTo>
                <a:lnTo>
                  <a:pt x="28194" y="43561"/>
                </a:lnTo>
                <a:lnTo>
                  <a:pt x="28194" y="32639"/>
                </a:lnTo>
                <a:lnTo>
                  <a:pt x="32638" y="28194"/>
                </a:lnTo>
                <a:lnTo>
                  <a:pt x="74206" y="28194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737235" h="76200">
                <a:moveTo>
                  <a:pt x="660781" y="0"/>
                </a:moveTo>
                <a:lnTo>
                  <a:pt x="660781" y="76200"/>
                </a:lnTo>
                <a:lnTo>
                  <a:pt x="717169" y="48006"/>
                </a:lnTo>
                <a:lnTo>
                  <a:pt x="678942" y="48006"/>
                </a:lnTo>
                <a:lnTo>
                  <a:pt x="683387" y="43561"/>
                </a:lnTo>
                <a:lnTo>
                  <a:pt x="683387" y="32639"/>
                </a:lnTo>
                <a:lnTo>
                  <a:pt x="678942" y="28194"/>
                </a:lnTo>
                <a:lnTo>
                  <a:pt x="717169" y="28194"/>
                </a:lnTo>
                <a:lnTo>
                  <a:pt x="660781" y="0"/>
                </a:lnTo>
                <a:close/>
              </a:path>
              <a:path w="737235" h="76200">
                <a:moveTo>
                  <a:pt x="74206" y="28194"/>
                </a:moveTo>
                <a:lnTo>
                  <a:pt x="32638" y="28194"/>
                </a:lnTo>
                <a:lnTo>
                  <a:pt x="28194" y="32639"/>
                </a:lnTo>
                <a:lnTo>
                  <a:pt x="28194" y="43561"/>
                </a:lnTo>
                <a:lnTo>
                  <a:pt x="32638" y="48006"/>
                </a:lnTo>
                <a:lnTo>
                  <a:pt x="74206" y="48006"/>
                </a:lnTo>
                <a:lnTo>
                  <a:pt x="76200" y="38100"/>
                </a:lnTo>
                <a:lnTo>
                  <a:pt x="74206" y="28194"/>
                </a:lnTo>
                <a:close/>
              </a:path>
              <a:path w="737235" h="76200">
                <a:moveTo>
                  <a:pt x="660781" y="28194"/>
                </a:moveTo>
                <a:lnTo>
                  <a:pt x="74206" y="28194"/>
                </a:lnTo>
                <a:lnTo>
                  <a:pt x="76200" y="38100"/>
                </a:lnTo>
                <a:lnTo>
                  <a:pt x="74206" y="48006"/>
                </a:lnTo>
                <a:lnTo>
                  <a:pt x="660781" y="48006"/>
                </a:lnTo>
                <a:lnTo>
                  <a:pt x="660781" y="28194"/>
                </a:lnTo>
                <a:close/>
              </a:path>
              <a:path w="737235" h="76200">
                <a:moveTo>
                  <a:pt x="717169" y="28194"/>
                </a:moveTo>
                <a:lnTo>
                  <a:pt x="678942" y="28194"/>
                </a:lnTo>
                <a:lnTo>
                  <a:pt x="683387" y="32639"/>
                </a:lnTo>
                <a:lnTo>
                  <a:pt x="683387" y="43561"/>
                </a:lnTo>
                <a:lnTo>
                  <a:pt x="678942" y="48006"/>
                </a:lnTo>
                <a:lnTo>
                  <a:pt x="717169" y="48006"/>
                </a:lnTo>
                <a:lnTo>
                  <a:pt x="736981" y="38100"/>
                </a:lnTo>
                <a:lnTo>
                  <a:pt x="717169" y="28194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71082" y="5083302"/>
            <a:ext cx="737235" cy="76200"/>
          </a:xfrm>
          <a:custGeom>
            <a:avLst/>
            <a:gdLst/>
            <a:ahLst/>
            <a:cxnLst/>
            <a:rect l="l" t="t" r="r" b="b"/>
            <a:pathLst>
              <a:path w="737234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6"/>
                </a:lnTo>
                <a:lnTo>
                  <a:pt x="32638" y="48006"/>
                </a:lnTo>
                <a:lnTo>
                  <a:pt x="28193" y="43561"/>
                </a:lnTo>
                <a:lnTo>
                  <a:pt x="28193" y="32639"/>
                </a:lnTo>
                <a:lnTo>
                  <a:pt x="32638" y="28193"/>
                </a:lnTo>
                <a:lnTo>
                  <a:pt x="74206" y="28193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737234" h="76200">
                <a:moveTo>
                  <a:pt x="660781" y="0"/>
                </a:moveTo>
                <a:lnTo>
                  <a:pt x="660781" y="76200"/>
                </a:lnTo>
                <a:lnTo>
                  <a:pt x="717169" y="48006"/>
                </a:lnTo>
                <a:lnTo>
                  <a:pt x="678941" y="48006"/>
                </a:lnTo>
                <a:lnTo>
                  <a:pt x="683387" y="43561"/>
                </a:lnTo>
                <a:lnTo>
                  <a:pt x="683387" y="32639"/>
                </a:lnTo>
                <a:lnTo>
                  <a:pt x="678941" y="28193"/>
                </a:lnTo>
                <a:lnTo>
                  <a:pt x="717169" y="28193"/>
                </a:lnTo>
                <a:lnTo>
                  <a:pt x="660781" y="0"/>
                </a:lnTo>
                <a:close/>
              </a:path>
              <a:path w="737234" h="76200">
                <a:moveTo>
                  <a:pt x="74206" y="28193"/>
                </a:moveTo>
                <a:lnTo>
                  <a:pt x="32638" y="28193"/>
                </a:lnTo>
                <a:lnTo>
                  <a:pt x="28193" y="32639"/>
                </a:lnTo>
                <a:lnTo>
                  <a:pt x="28193" y="43561"/>
                </a:lnTo>
                <a:lnTo>
                  <a:pt x="32638" y="48006"/>
                </a:lnTo>
                <a:lnTo>
                  <a:pt x="74206" y="48006"/>
                </a:lnTo>
                <a:lnTo>
                  <a:pt x="76200" y="38100"/>
                </a:lnTo>
                <a:lnTo>
                  <a:pt x="74206" y="28193"/>
                </a:lnTo>
                <a:close/>
              </a:path>
              <a:path w="737234" h="76200">
                <a:moveTo>
                  <a:pt x="660781" y="28193"/>
                </a:moveTo>
                <a:lnTo>
                  <a:pt x="74206" y="28193"/>
                </a:lnTo>
                <a:lnTo>
                  <a:pt x="76200" y="38100"/>
                </a:lnTo>
                <a:lnTo>
                  <a:pt x="74206" y="48006"/>
                </a:lnTo>
                <a:lnTo>
                  <a:pt x="660781" y="48006"/>
                </a:lnTo>
                <a:lnTo>
                  <a:pt x="660781" y="28193"/>
                </a:lnTo>
                <a:close/>
              </a:path>
              <a:path w="737234" h="76200">
                <a:moveTo>
                  <a:pt x="717169" y="28193"/>
                </a:moveTo>
                <a:lnTo>
                  <a:pt x="678941" y="28193"/>
                </a:lnTo>
                <a:lnTo>
                  <a:pt x="683387" y="32639"/>
                </a:lnTo>
                <a:lnTo>
                  <a:pt x="683387" y="43561"/>
                </a:lnTo>
                <a:lnTo>
                  <a:pt x="678941" y="48006"/>
                </a:lnTo>
                <a:lnTo>
                  <a:pt x="717169" y="48006"/>
                </a:lnTo>
                <a:lnTo>
                  <a:pt x="736981" y="38100"/>
                </a:lnTo>
                <a:lnTo>
                  <a:pt x="717169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190738" y="5087873"/>
            <a:ext cx="678180" cy="76200"/>
          </a:xfrm>
          <a:custGeom>
            <a:avLst/>
            <a:gdLst/>
            <a:ahLst/>
            <a:cxnLst/>
            <a:rect l="l" t="t" r="r" b="b"/>
            <a:pathLst>
              <a:path w="678179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6"/>
                </a:lnTo>
                <a:lnTo>
                  <a:pt x="32638" y="48006"/>
                </a:lnTo>
                <a:lnTo>
                  <a:pt x="28193" y="43561"/>
                </a:lnTo>
                <a:lnTo>
                  <a:pt x="28193" y="32638"/>
                </a:lnTo>
                <a:lnTo>
                  <a:pt x="32638" y="28193"/>
                </a:lnTo>
                <a:lnTo>
                  <a:pt x="74206" y="28193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678179" h="76200">
                <a:moveTo>
                  <a:pt x="601979" y="0"/>
                </a:moveTo>
                <a:lnTo>
                  <a:pt x="601979" y="76200"/>
                </a:lnTo>
                <a:lnTo>
                  <a:pt x="658367" y="48006"/>
                </a:lnTo>
                <a:lnTo>
                  <a:pt x="620140" y="48006"/>
                </a:lnTo>
                <a:lnTo>
                  <a:pt x="624585" y="43561"/>
                </a:lnTo>
                <a:lnTo>
                  <a:pt x="624585" y="32638"/>
                </a:lnTo>
                <a:lnTo>
                  <a:pt x="620140" y="28193"/>
                </a:lnTo>
                <a:lnTo>
                  <a:pt x="658367" y="28193"/>
                </a:lnTo>
                <a:lnTo>
                  <a:pt x="601979" y="0"/>
                </a:lnTo>
                <a:close/>
              </a:path>
              <a:path w="678179" h="76200">
                <a:moveTo>
                  <a:pt x="74206" y="28193"/>
                </a:moveTo>
                <a:lnTo>
                  <a:pt x="32638" y="28193"/>
                </a:lnTo>
                <a:lnTo>
                  <a:pt x="28193" y="32638"/>
                </a:lnTo>
                <a:lnTo>
                  <a:pt x="28193" y="43561"/>
                </a:lnTo>
                <a:lnTo>
                  <a:pt x="32638" y="48006"/>
                </a:lnTo>
                <a:lnTo>
                  <a:pt x="74206" y="48006"/>
                </a:lnTo>
                <a:lnTo>
                  <a:pt x="76200" y="38100"/>
                </a:lnTo>
                <a:lnTo>
                  <a:pt x="74206" y="28193"/>
                </a:lnTo>
                <a:close/>
              </a:path>
              <a:path w="678179" h="76200">
                <a:moveTo>
                  <a:pt x="601979" y="28193"/>
                </a:moveTo>
                <a:lnTo>
                  <a:pt x="74206" y="28193"/>
                </a:lnTo>
                <a:lnTo>
                  <a:pt x="76200" y="38100"/>
                </a:lnTo>
                <a:lnTo>
                  <a:pt x="74206" y="48006"/>
                </a:lnTo>
                <a:lnTo>
                  <a:pt x="601979" y="48006"/>
                </a:lnTo>
                <a:lnTo>
                  <a:pt x="601979" y="28193"/>
                </a:lnTo>
                <a:close/>
              </a:path>
              <a:path w="678179" h="76200">
                <a:moveTo>
                  <a:pt x="658367" y="28193"/>
                </a:moveTo>
                <a:lnTo>
                  <a:pt x="620140" y="28193"/>
                </a:lnTo>
                <a:lnTo>
                  <a:pt x="624585" y="32638"/>
                </a:lnTo>
                <a:lnTo>
                  <a:pt x="624585" y="43561"/>
                </a:lnTo>
                <a:lnTo>
                  <a:pt x="620140" y="48006"/>
                </a:lnTo>
                <a:lnTo>
                  <a:pt x="658367" y="48006"/>
                </a:lnTo>
                <a:lnTo>
                  <a:pt x="678179" y="38100"/>
                </a:lnTo>
                <a:lnTo>
                  <a:pt x="658367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950957" y="5093970"/>
            <a:ext cx="688340" cy="76200"/>
          </a:xfrm>
          <a:custGeom>
            <a:avLst/>
            <a:gdLst/>
            <a:ahLst/>
            <a:cxnLst/>
            <a:rect l="l" t="t" r="r" b="b"/>
            <a:pathLst>
              <a:path w="688340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099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199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206" y="48005"/>
                </a:lnTo>
                <a:lnTo>
                  <a:pt x="32639" y="48005"/>
                </a:lnTo>
                <a:lnTo>
                  <a:pt x="28194" y="43560"/>
                </a:lnTo>
                <a:lnTo>
                  <a:pt x="28194" y="32638"/>
                </a:lnTo>
                <a:lnTo>
                  <a:pt x="32639" y="28193"/>
                </a:lnTo>
                <a:lnTo>
                  <a:pt x="74206" y="28193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688340" h="76200">
                <a:moveTo>
                  <a:pt x="74206" y="28193"/>
                </a:moveTo>
                <a:lnTo>
                  <a:pt x="32639" y="28193"/>
                </a:lnTo>
                <a:lnTo>
                  <a:pt x="28194" y="32638"/>
                </a:lnTo>
                <a:lnTo>
                  <a:pt x="28194" y="43560"/>
                </a:lnTo>
                <a:lnTo>
                  <a:pt x="32639" y="48005"/>
                </a:lnTo>
                <a:lnTo>
                  <a:pt x="74206" y="48005"/>
                </a:lnTo>
                <a:lnTo>
                  <a:pt x="76200" y="38099"/>
                </a:lnTo>
                <a:lnTo>
                  <a:pt x="74206" y="28193"/>
                </a:lnTo>
                <a:close/>
              </a:path>
              <a:path w="688340" h="76200">
                <a:moveTo>
                  <a:pt x="683641" y="28193"/>
                </a:moveTo>
                <a:lnTo>
                  <a:pt x="74206" y="28193"/>
                </a:lnTo>
                <a:lnTo>
                  <a:pt x="76200" y="38099"/>
                </a:lnTo>
                <a:lnTo>
                  <a:pt x="74206" y="48005"/>
                </a:lnTo>
                <a:lnTo>
                  <a:pt x="683641" y="48005"/>
                </a:lnTo>
                <a:lnTo>
                  <a:pt x="688086" y="43560"/>
                </a:lnTo>
                <a:lnTo>
                  <a:pt x="688086" y="32638"/>
                </a:lnTo>
                <a:lnTo>
                  <a:pt x="683641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444733" y="5132070"/>
            <a:ext cx="365760" cy="292735"/>
          </a:xfrm>
          <a:custGeom>
            <a:avLst/>
            <a:gdLst/>
            <a:ahLst/>
            <a:cxnLst/>
            <a:rect l="l" t="t" r="r" b="b"/>
            <a:pathLst>
              <a:path w="365759" h="292735">
                <a:moveTo>
                  <a:pt x="182880" y="182879"/>
                </a:moveTo>
                <a:lnTo>
                  <a:pt x="182880" y="0"/>
                </a:lnTo>
              </a:path>
              <a:path w="365759" h="292735">
                <a:moveTo>
                  <a:pt x="0" y="188975"/>
                </a:moveTo>
                <a:lnTo>
                  <a:pt x="365760" y="188975"/>
                </a:lnTo>
              </a:path>
              <a:path w="365759" h="292735">
                <a:moveTo>
                  <a:pt x="45720" y="240791"/>
                </a:moveTo>
                <a:lnTo>
                  <a:pt x="320040" y="240791"/>
                </a:lnTo>
              </a:path>
              <a:path w="365759" h="292735">
                <a:moveTo>
                  <a:pt x="91440" y="292607"/>
                </a:moveTo>
                <a:lnTo>
                  <a:pt x="274320" y="292607"/>
                </a:lnTo>
              </a:path>
            </a:pathLst>
          </a:custGeom>
          <a:ln w="19812">
            <a:solidFill>
              <a:srgbClr val="40609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3" name="object 53"/>
          <p:cNvGrpSpPr/>
          <p:nvPr/>
        </p:nvGrpSpPr>
        <p:grpSpPr>
          <a:xfrm>
            <a:off x="2709417" y="4809744"/>
            <a:ext cx="711200" cy="360680"/>
            <a:chOff x="2709417" y="4809744"/>
            <a:chExt cx="711200" cy="360680"/>
          </a:xfrm>
        </p:grpSpPr>
        <p:sp>
          <p:nvSpPr>
            <p:cNvPr id="54" name="object 54"/>
            <p:cNvSpPr/>
            <p:nvPr/>
          </p:nvSpPr>
          <p:spPr>
            <a:xfrm>
              <a:off x="2742437" y="5093970"/>
              <a:ext cx="678180" cy="76200"/>
            </a:xfrm>
            <a:custGeom>
              <a:avLst/>
              <a:gdLst/>
              <a:ahLst/>
              <a:cxnLst/>
              <a:rect l="l" t="t" r="r" b="b"/>
              <a:pathLst>
                <a:path w="678179" h="76200">
                  <a:moveTo>
                    <a:pt x="38100" y="0"/>
                  </a:moveTo>
                  <a:lnTo>
                    <a:pt x="23252" y="2988"/>
                  </a:lnTo>
                  <a:lnTo>
                    <a:pt x="11144" y="11144"/>
                  </a:lnTo>
                  <a:lnTo>
                    <a:pt x="2988" y="23252"/>
                  </a:lnTo>
                  <a:lnTo>
                    <a:pt x="0" y="38099"/>
                  </a:lnTo>
                  <a:lnTo>
                    <a:pt x="2988" y="52947"/>
                  </a:lnTo>
                  <a:lnTo>
                    <a:pt x="11144" y="65055"/>
                  </a:lnTo>
                  <a:lnTo>
                    <a:pt x="23252" y="73211"/>
                  </a:lnTo>
                  <a:lnTo>
                    <a:pt x="38100" y="76199"/>
                  </a:lnTo>
                  <a:lnTo>
                    <a:pt x="52947" y="73211"/>
                  </a:lnTo>
                  <a:lnTo>
                    <a:pt x="65055" y="65055"/>
                  </a:lnTo>
                  <a:lnTo>
                    <a:pt x="73211" y="52947"/>
                  </a:lnTo>
                  <a:lnTo>
                    <a:pt x="74206" y="48005"/>
                  </a:lnTo>
                  <a:lnTo>
                    <a:pt x="32638" y="48005"/>
                  </a:lnTo>
                  <a:lnTo>
                    <a:pt x="28193" y="43560"/>
                  </a:lnTo>
                  <a:lnTo>
                    <a:pt x="28193" y="32638"/>
                  </a:lnTo>
                  <a:lnTo>
                    <a:pt x="32638" y="28193"/>
                  </a:lnTo>
                  <a:lnTo>
                    <a:pt x="74206" y="28193"/>
                  </a:lnTo>
                  <a:lnTo>
                    <a:pt x="73211" y="23252"/>
                  </a:lnTo>
                  <a:lnTo>
                    <a:pt x="65055" y="11144"/>
                  </a:lnTo>
                  <a:lnTo>
                    <a:pt x="52947" y="2988"/>
                  </a:lnTo>
                  <a:lnTo>
                    <a:pt x="38100" y="0"/>
                  </a:lnTo>
                  <a:close/>
                </a:path>
                <a:path w="678179" h="76200">
                  <a:moveTo>
                    <a:pt x="601979" y="0"/>
                  </a:moveTo>
                  <a:lnTo>
                    <a:pt x="601979" y="76199"/>
                  </a:lnTo>
                  <a:lnTo>
                    <a:pt x="658367" y="48005"/>
                  </a:lnTo>
                  <a:lnTo>
                    <a:pt x="620140" y="48005"/>
                  </a:lnTo>
                  <a:lnTo>
                    <a:pt x="624586" y="43560"/>
                  </a:lnTo>
                  <a:lnTo>
                    <a:pt x="624586" y="32638"/>
                  </a:lnTo>
                  <a:lnTo>
                    <a:pt x="620140" y="28193"/>
                  </a:lnTo>
                  <a:lnTo>
                    <a:pt x="658367" y="28193"/>
                  </a:lnTo>
                  <a:lnTo>
                    <a:pt x="601979" y="0"/>
                  </a:lnTo>
                  <a:close/>
                </a:path>
                <a:path w="678179" h="76200">
                  <a:moveTo>
                    <a:pt x="74206" y="28193"/>
                  </a:moveTo>
                  <a:lnTo>
                    <a:pt x="32638" y="28193"/>
                  </a:lnTo>
                  <a:lnTo>
                    <a:pt x="28193" y="32638"/>
                  </a:lnTo>
                  <a:lnTo>
                    <a:pt x="28193" y="43560"/>
                  </a:lnTo>
                  <a:lnTo>
                    <a:pt x="32638" y="48005"/>
                  </a:lnTo>
                  <a:lnTo>
                    <a:pt x="74206" y="48005"/>
                  </a:lnTo>
                  <a:lnTo>
                    <a:pt x="76200" y="38099"/>
                  </a:lnTo>
                  <a:lnTo>
                    <a:pt x="74206" y="28193"/>
                  </a:lnTo>
                  <a:close/>
                </a:path>
                <a:path w="678179" h="76200">
                  <a:moveTo>
                    <a:pt x="601979" y="28193"/>
                  </a:moveTo>
                  <a:lnTo>
                    <a:pt x="74206" y="28193"/>
                  </a:lnTo>
                  <a:lnTo>
                    <a:pt x="76200" y="38099"/>
                  </a:lnTo>
                  <a:lnTo>
                    <a:pt x="74206" y="48005"/>
                  </a:lnTo>
                  <a:lnTo>
                    <a:pt x="601979" y="48005"/>
                  </a:lnTo>
                  <a:lnTo>
                    <a:pt x="601979" y="28193"/>
                  </a:lnTo>
                  <a:close/>
                </a:path>
                <a:path w="678179" h="76200">
                  <a:moveTo>
                    <a:pt x="658367" y="28193"/>
                  </a:moveTo>
                  <a:lnTo>
                    <a:pt x="620140" y="28193"/>
                  </a:lnTo>
                  <a:lnTo>
                    <a:pt x="624586" y="32638"/>
                  </a:lnTo>
                  <a:lnTo>
                    <a:pt x="624586" y="43560"/>
                  </a:lnTo>
                  <a:lnTo>
                    <a:pt x="620140" y="48005"/>
                  </a:lnTo>
                  <a:lnTo>
                    <a:pt x="658367" y="48005"/>
                  </a:lnTo>
                  <a:lnTo>
                    <a:pt x="678179" y="38099"/>
                  </a:lnTo>
                  <a:lnTo>
                    <a:pt x="658367" y="28193"/>
                  </a:lnTo>
                  <a:close/>
                </a:path>
              </a:pathLst>
            </a:custGeom>
            <a:solidFill>
              <a:srgbClr val="40609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09417" y="4809744"/>
              <a:ext cx="531494" cy="222504"/>
            </a:xfrm>
            <a:prstGeom prst="rect">
              <a:avLst/>
            </a:prstGeom>
          </p:spPr>
        </p:pic>
      </p:grpSp>
      <p:sp>
        <p:nvSpPr>
          <p:cNvPr id="56" name="object 56"/>
          <p:cNvSpPr/>
          <p:nvPr/>
        </p:nvSpPr>
        <p:spPr>
          <a:xfrm>
            <a:off x="3289796" y="5556377"/>
            <a:ext cx="260350" cy="524510"/>
          </a:xfrm>
          <a:custGeom>
            <a:avLst/>
            <a:gdLst/>
            <a:ahLst/>
            <a:cxnLst/>
            <a:rect l="l" t="t" r="r" b="b"/>
            <a:pathLst>
              <a:path w="260350" h="524510">
                <a:moveTo>
                  <a:pt x="130059" y="114936"/>
                </a:moveTo>
                <a:lnTo>
                  <a:pt x="101103" y="164575"/>
                </a:lnTo>
                <a:lnTo>
                  <a:pt x="101103" y="524510"/>
                </a:lnTo>
                <a:lnTo>
                  <a:pt x="159015" y="524510"/>
                </a:lnTo>
                <a:lnTo>
                  <a:pt x="159015" y="164575"/>
                </a:lnTo>
                <a:lnTo>
                  <a:pt x="130059" y="114936"/>
                </a:lnTo>
                <a:close/>
              </a:path>
              <a:path w="260350" h="524510">
                <a:moveTo>
                  <a:pt x="130059" y="0"/>
                </a:moveTo>
                <a:lnTo>
                  <a:pt x="3694" y="216611"/>
                </a:lnTo>
                <a:lnTo>
                  <a:pt x="0" y="227488"/>
                </a:lnTo>
                <a:lnTo>
                  <a:pt x="710" y="238563"/>
                </a:lnTo>
                <a:lnTo>
                  <a:pt x="5516" y="248561"/>
                </a:lnTo>
                <a:lnTo>
                  <a:pt x="14108" y="256209"/>
                </a:lnTo>
                <a:lnTo>
                  <a:pt x="24997" y="259920"/>
                </a:lnTo>
                <a:lnTo>
                  <a:pt x="36064" y="259197"/>
                </a:lnTo>
                <a:lnTo>
                  <a:pt x="46059" y="254373"/>
                </a:lnTo>
                <a:lnTo>
                  <a:pt x="53732" y="245783"/>
                </a:lnTo>
                <a:lnTo>
                  <a:pt x="101103" y="164575"/>
                </a:lnTo>
                <a:lnTo>
                  <a:pt x="101103" y="57454"/>
                </a:lnTo>
                <a:lnTo>
                  <a:pt x="163577" y="57454"/>
                </a:lnTo>
                <a:lnTo>
                  <a:pt x="130059" y="0"/>
                </a:lnTo>
                <a:close/>
              </a:path>
              <a:path w="260350" h="524510">
                <a:moveTo>
                  <a:pt x="163577" y="57454"/>
                </a:moveTo>
                <a:lnTo>
                  <a:pt x="159015" y="57454"/>
                </a:lnTo>
                <a:lnTo>
                  <a:pt x="159015" y="164575"/>
                </a:lnTo>
                <a:lnTo>
                  <a:pt x="206386" y="245783"/>
                </a:lnTo>
                <a:lnTo>
                  <a:pt x="214006" y="254373"/>
                </a:lnTo>
                <a:lnTo>
                  <a:pt x="224008" y="259197"/>
                </a:lnTo>
                <a:lnTo>
                  <a:pt x="235104" y="259920"/>
                </a:lnTo>
                <a:lnTo>
                  <a:pt x="246010" y="256209"/>
                </a:lnTo>
                <a:lnTo>
                  <a:pt x="254603" y="248561"/>
                </a:lnTo>
                <a:lnTo>
                  <a:pt x="259409" y="238563"/>
                </a:lnTo>
                <a:lnTo>
                  <a:pt x="260119" y="227488"/>
                </a:lnTo>
                <a:lnTo>
                  <a:pt x="256424" y="216611"/>
                </a:lnTo>
                <a:lnTo>
                  <a:pt x="163577" y="57454"/>
                </a:lnTo>
                <a:close/>
              </a:path>
              <a:path w="260350" h="524510">
                <a:moveTo>
                  <a:pt x="159015" y="57454"/>
                </a:moveTo>
                <a:lnTo>
                  <a:pt x="101103" y="57454"/>
                </a:lnTo>
                <a:lnTo>
                  <a:pt x="101103" y="164575"/>
                </a:lnTo>
                <a:lnTo>
                  <a:pt x="130059" y="114936"/>
                </a:lnTo>
                <a:lnTo>
                  <a:pt x="105040" y="72047"/>
                </a:lnTo>
                <a:lnTo>
                  <a:pt x="159015" y="72047"/>
                </a:lnTo>
                <a:lnTo>
                  <a:pt x="159015" y="57454"/>
                </a:lnTo>
                <a:close/>
              </a:path>
              <a:path w="260350" h="524510">
                <a:moveTo>
                  <a:pt x="159015" y="72047"/>
                </a:moveTo>
                <a:lnTo>
                  <a:pt x="155078" y="72047"/>
                </a:lnTo>
                <a:lnTo>
                  <a:pt x="130059" y="114936"/>
                </a:lnTo>
                <a:lnTo>
                  <a:pt x="159015" y="164575"/>
                </a:lnTo>
                <a:lnTo>
                  <a:pt x="159015" y="72047"/>
                </a:lnTo>
                <a:close/>
              </a:path>
              <a:path w="260350" h="524510">
                <a:moveTo>
                  <a:pt x="155078" y="72047"/>
                </a:moveTo>
                <a:lnTo>
                  <a:pt x="105040" y="72047"/>
                </a:lnTo>
                <a:lnTo>
                  <a:pt x="130059" y="114936"/>
                </a:lnTo>
                <a:lnTo>
                  <a:pt x="155078" y="7204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067024" y="5547233"/>
            <a:ext cx="260350" cy="524510"/>
          </a:xfrm>
          <a:custGeom>
            <a:avLst/>
            <a:gdLst/>
            <a:ahLst/>
            <a:cxnLst/>
            <a:rect l="l" t="t" r="r" b="b"/>
            <a:pathLst>
              <a:path w="260350" h="524510">
                <a:moveTo>
                  <a:pt x="130059" y="114936"/>
                </a:moveTo>
                <a:lnTo>
                  <a:pt x="101103" y="164575"/>
                </a:lnTo>
                <a:lnTo>
                  <a:pt x="101103" y="524509"/>
                </a:lnTo>
                <a:lnTo>
                  <a:pt x="159015" y="524509"/>
                </a:lnTo>
                <a:lnTo>
                  <a:pt x="159015" y="164575"/>
                </a:lnTo>
                <a:lnTo>
                  <a:pt x="130059" y="114936"/>
                </a:lnTo>
                <a:close/>
              </a:path>
              <a:path w="260350" h="524510">
                <a:moveTo>
                  <a:pt x="130059" y="0"/>
                </a:moveTo>
                <a:lnTo>
                  <a:pt x="3694" y="216611"/>
                </a:lnTo>
                <a:lnTo>
                  <a:pt x="0" y="227488"/>
                </a:lnTo>
                <a:lnTo>
                  <a:pt x="710" y="238563"/>
                </a:lnTo>
                <a:lnTo>
                  <a:pt x="5516" y="248561"/>
                </a:lnTo>
                <a:lnTo>
                  <a:pt x="14108" y="256209"/>
                </a:lnTo>
                <a:lnTo>
                  <a:pt x="24997" y="259920"/>
                </a:lnTo>
                <a:lnTo>
                  <a:pt x="36064" y="259197"/>
                </a:lnTo>
                <a:lnTo>
                  <a:pt x="46059" y="254373"/>
                </a:lnTo>
                <a:lnTo>
                  <a:pt x="53732" y="245783"/>
                </a:lnTo>
                <a:lnTo>
                  <a:pt x="101103" y="164575"/>
                </a:lnTo>
                <a:lnTo>
                  <a:pt x="101103" y="57454"/>
                </a:lnTo>
                <a:lnTo>
                  <a:pt x="163577" y="57454"/>
                </a:lnTo>
                <a:lnTo>
                  <a:pt x="130059" y="0"/>
                </a:lnTo>
                <a:close/>
              </a:path>
              <a:path w="260350" h="524510">
                <a:moveTo>
                  <a:pt x="163577" y="57454"/>
                </a:moveTo>
                <a:lnTo>
                  <a:pt x="159015" y="57454"/>
                </a:lnTo>
                <a:lnTo>
                  <a:pt x="159015" y="164575"/>
                </a:lnTo>
                <a:lnTo>
                  <a:pt x="206386" y="245783"/>
                </a:lnTo>
                <a:lnTo>
                  <a:pt x="214006" y="254373"/>
                </a:lnTo>
                <a:lnTo>
                  <a:pt x="224008" y="259197"/>
                </a:lnTo>
                <a:lnTo>
                  <a:pt x="235104" y="259920"/>
                </a:lnTo>
                <a:lnTo>
                  <a:pt x="246010" y="256209"/>
                </a:lnTo>
                <a:lnTo>
                  <a:pt x="254603" y="248561"/>
                </a:lnTo>
                <a:lnTo>
                  <a:pt x="259409" y="238563"/>
                </a:lnTo>
                <a:lnTo>
                  <a:pt x="260119" y="227488"/>
                </a:lnTo>
                <a:lnTo>
                  <a:pt x="256424" y="216611"/>
                </a:lnTo>
                <a:lnTo>
                  <a:pt x="163577" y="57454"/>
                </a:lnTo>
                <a:close/>
              </a:path>
              <a:path w="260350" h="524510">
                <a:moveTo>
                  <a:pt x="159015" y="57454"/>
                </a:moveTo>
                <a:lnTo>
                  <a:pt x="101103" y="57454"/>
                </a:lnTo>
                <a:lnTo>
                  <a:pt x="101103" y="164575"/>
                </a:lnTo>
                <a:lnTo>
                  <a:pt x="130059" y="114936"/>
                </a:lnTo>
                <a:lnTo>
                  <a:pt x="105040" y="72047"/>
                </a:lnTo>
                <a:lnTo>
                  <a:pt x="159015" y="72047"/>
                </a:lnTo>
                <a:lnTo>
                  <a:pt x="159015" y="57454"/>
                </a:lnTo>
                <a:close/>
              </a:path>
              <a:path w="260350" h="524510">
                <a:moveTo>
                  <a:pt x="159015" y="72047"/>
                </a:moveTo>
                <a:lnTo>
                  <a:pt x="155078" y="72047"/>
                </a:lnTo>
                <a:lnTo>
                  <a:pt x="130059" y="114936"/>
                </a:lnTo>
                <a:lnTo>
                  <a:pt x="159015" y="164575"/>
                </a:lnTo>
                <a:lnTo>
                  <a:pt x="159015" y="72047"/>
                </a:lnTo>
                <a:close/>
              </a:path>
              <a:path w="260350" h="524510">
                <a:moveTo>
                  <a:pt x="155078" y="72047"/>
                </a:moveTo>
                <a:lnTo>
                  <a:pt x="105040" y="72047"/>
                </a:lnTo>
                <a:lnTo>
                  <a:pt x="130059" y="114936"/>
                </a:lnTo>
                <a:lnTo>
                  <a:pt x="155078" y="7204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8" name="object 58"/>
          <p:cNvGrpSpPr/>
          <p:nvPr/>
        </p:nvGrpSpPr>
        <p:grpSpPr>
          <a:xfrm>
            <a:off x="3204717" y="6204508"/>
            <a:ext cx="1209040" cy="436245"/>
            <a:chOff x="3204717" y="6204508"/>
            <a:chExt cx="1209040" cy="436245"/>
          </a:xfrm>
        </p:grpSpPr>
        <p:pic>
          <p:nvPicPr>
            <p:cNvPr id="59" name="object 5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04717" y="6204508"/>
              <a:ext cx="524865" cy="222504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4717" y="6417868"/>
              <a:ext cx="846467" cy="222504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80433" y="6417868"/>
              <a:ext cx="432815" cy="222504"/>
            </a:xfrm>
            <a:prstGeom prst="rect">
              <a:avLst/>
            </a:prstGeom>
          </p:spPr>
        </p:pic>
      </p:grpSp>
      <p:grpSp>
        <p:nvGrpSpPr>
          <p:cNvPr id="62" name="object 62"/>
          <p:cNvGrpSpPr/>
          <p:nvPr/>
        </p:nvGrpSpPr>
        <p:grpSpPr>
          <a:xfrm>
            <a:off x="10013568" y="6402628"/>
            <a:ext cx="1188720" cy="222885"/>
            <a:chOff x="10013568" y="6402628"/>
            <a:chExt cx="1188720" cy="222885"/>
          </a:xfrm>
        </p:grpSpPr>
        <p:pic>
          <p:nvPicPr>
            <p:cNvPr id="63" name="object 6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013568" y="6402628"/>
              <a:ext cx="822439" cy="222503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769853" y="6402628"/>
              <a:ext cx="432434" cy="222503"/>
            </a:xfrm>
            <a:prstGeom prst="rect">
              <a:avLst/>
            </a:prstGeom>
          </p:spPr>
        </p:pic>
      </p:grpSp>
      <p:sp>
        <p:nvSpPr>
          <p:cNvPr id="65" name="object 65"/>
          <p:cNvSpPr/>
          <p:nvPr/>
        </p:nvSpPr>
        <p:spPr>
          <a:xfrm>
            <a:off x="10231373" y="4944617"/>
            <a:ext cx="678180" cy="76200"/>
          </a:xfrm>
          <a:custGeom>
            <a:avLst/>
            <a:gdLst/>
            <a:ahLst/>
            <a:cxnLst/>
            <a:rect l="l" t="t" r="r" b="b"/>
            <a:pathLst>
              <a:path w="678179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8005"/>
                </a:lnTo>
                <a:lnTo>
                  <a:pt x="58039" y="48005"/>
                </a:lnTo>
                <a:lnTo>
                  <a:pt x="53594" y="43560"/>
                </a:lnTo>
                <a:lnTo>
                  <a:pt x="53594" y="32638"/>
                </a:lnTo>
                <a:lnTo>
                  <a:pt x="58039" y="28193"/>
                </a:lnTo>
                <a:lnTo>
                  <a:pt x="76200" y="28193"/>
                </a:lnTo>
                <a:lnTo>
                  <a:pt x="76200" y="0"/>
                </a:lnTo>
                <a:close/>
              </a:path>
              <a:path w="678179" h="76200">
                <a:moveTo>
                  <a:pt x="640079" y="0"/>
                </a:moveTo>
                <a:lnTo>
                  <a:pt x="625232" y="2988"/>
                </a:lnTo>
                <a:lnTo>
                  <a:pt x="613124" y="11144"/>
                </a:lnTo>
                <a:lnTo>
                  <a:pt x="604968" y="23252"/>
                </a:lnTo>
                <a:lnTo>
                  <a:pt x="601979" y="38099"/>
                </a:lnTo>
                <a:lnTo>
                  <a:pt x="604968" y="52947"/>
                </a:lnTo>
                <a:lnTo>
                  <a:pt x="613124" y="65055"/>
                </a:lnTo>
                <a:lnTo>
                  <a:pt x="625232" y="73211"/>
                </a:lnTo>
                <a:lnTo>
                  <a:pt x="640079" y="76199"/>
                </a:lnTo>
                <a:lnTo>
                  <a:pt x="654927" y="73211"/>
                </a:lnTo>
                <a:lnTo>
                  <a:pt x="667035" y="65055"/>
                </a:lnTo>
                <a:lnTo>
                  <a:pt x="675191" y="52947"/>
                </a:lnTo>
                <a:lnTo>
                  <a:pt x="676186" y="48005"/>
                </a:lnTo>
                <a:lnTo>
                  <a:pt x="645541" y="48005"/>
                </a:lnTo>
                <a:lnTo>
                  <a:pt x="649985" y="43560"/>
                </a:lnTo>
                <a:lnTo>
                  <a:pt x="649985" y="32638"/>
                </a:lnTo>
                <a:lnTo>
                  <a:pt x="645541" y="28193"/>
                </a:lnTo>
                <a:lnTo>
                  <a:pt x="676186" y="28193"/>
                </a:lnTo>
                <a:lnTo>
                  <a:pt x="675191" y="23252"/>
                </a:lnTo>
                <a:lnTo>
                  <a:pt x="667035" y="11144"/>
                </a:lnTo>
                <a:lnTo>
                  <a:pt x="654927" y="2988"/>
                </a:lnTo>
                <a:lnTo>
                  <a:pt x="640079" y="0"/>
                </a:lnTo>
                <a:close/>
              </a:path>
              <a:path w="678179" h="76200">
                <a:moveTo>
                  <a:pt x="76200" y="28193"/>
                </a:moveTo>
                <a:lnTo>
                  <a:pt x="58039" y="28193"/>
                </a:lnTo>
                <a:lnTo>
                  <a:pt x="53594" y="32638"/>
                </a:lnTo>
                <a:lnTo>
                  <a:pt x="53594" y="43560"/>
                </a:lnTo>
                <a:lnTo>
                  <a:pt x="58039" y="48005"/>
                </a:lnTo>
                <a:lnTo>
                  <a:pt x="76200" y="48005"/>
                </a:lnTo>
                <a:lnTo>
                  <a:pt x="76200" y="28193"/>
                </a:lnTo>
                <a:close/>
              </a:path>
              <a:path w="678179" h="76200">
                <a:moveTo>
                  <a:pt x="603973" y="28193"/>
                </a:moveTo>
                <a:lnTo>
                  <a:pt x="76200" y="28193"/>
                </a:lnTo>
                <a:lnTo>
                  <a:pt x="76200" y="48005"/>
                </a:lnTo>
                <a:lnTo>
                  <a:pt x="603973" y="48005"/>
                </a:lnTo>
                <a:lnTo>
                  <a:pt x="601979" y="38099"/>
                </a:lnTo>
                <a:lnTo>
                  <a:pt x="603973" y="28193"/>
                </a:lnTo>
                <a:close/>
              </a:path>
              <a:path w="678179" h="76200">
                <a:moveTo>
                  <a:pt x="676186" y="28193"/>
                </a:moveTo>
                <a:lnTo>
                  <a:pt x="645541" y="28193"/>
                </a:lnTo>
                <a:lnTo>
                  <a:pt x="649985" y="32638"/>
                </a:lnTo>
                <a:lnTo>
                  <a:pt x="649985" y="43560"/>
                </a:lnTo>
                <a:lnTo>
                  <a:pt x="645541" y="48005"/>
                </a:lnTo>
                <a:lnTo>
                  <a:pt x="676186" y="48005"/>
                </a:lnTo>
                <a:lnTo>
                  <a:pt x="678179" y="38099"/>
                </a:lnTo>
                <a:lnTo>
                  <a:pt x="676186" y="2819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6" name="object 6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370184" y="4660138"/>
            <a:ext cx="356234" cy="222504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10000868" y="6188605"/>
            <a:ext cx="420370" cy="23304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5" b="1">
                <a:solidFill>
                  <a:srgbClr val="40609D"/>
                </a:solidFill>
                <a:latin typeface="Trebuchet MS"/>
                <a:cs typeface="Trebuchet MS"/>
              </a:rPr>
              <a:t>Rear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45">
                <a:solidFill>
                  <a:srgbClr val="FFFFFF"/>
                </a:solidFill>
              </a:rPr>
              <a:t>PRIORITY</a:t>
            </a:r>
            <a:r>
              <a:rPr dirty="0" sz="2800" spc="-105">
                <a:solidFill>
                  <a:srgbClr val="FFFFFF"/>
                </a:solidFill>
              </a:rPr>
              <a:t> </a:t>
            </a:r>
            <a:r>
              <a:rPr dirty="0" sz="2800" spc="100">
                <a:solidFill>
                  <a:srgbClr val="FFFFFF"/>
                </a:solidFill>
              </a:rPr>
              <a:t>QUEUE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187955"/>
            <a:ext cx="10756900" cy="3151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3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collection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10">
                <a:solidFill>
                  <a:srgbClr val="3C3C3C"/>
                </a:solidFill>
                <a:latin typeface="SimSun"/>
                <a:cs typeface="SimSun"/>
              </a:rPr>
              <a:t>finite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25">
                <a:solidFill>
                  <a:srgbClr val="3C3C3C"/>
                </a:solidFill>
                <a:latin typeface="SimSun"/>
                <a:cs typeface="SimSun"/>
              </a:rPr>
              <a:t>number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prioritized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elements.</a:t>
            </a:r>
            <a:endParaRPr sz="1800">
              <a:latin typeface="SimSun"/>
              <a:cs typeface="SimSun"/>
            </a:endParaRPr>
          </a:p>
          <a:p>
            <a:pPr marL="318770" marR="5080" indent="-306705">
              <a:lnSpc>
                <a:spcPct val="1501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Elements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0">
                <a:solidFill>
                  <a:srgbClr val="3C3C3C"/>
                </a:solidFill>
                <a:latin typeface="SimSun"/>
                <a:cs typeface="SimSun"/>
              </a:rPr>
              <a:t>can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inserted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FF0000"/>
                </a:solidFill>
                <a:latin typeface="SimSun"/>
                <a:cs typeface="SimSun"/>
              </a:rPr>
              <a:t>any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FF0000"/>
                </a:solidFill>
                <a:latin typeface="SimSun"/>
                <a:cs typeface="SimSun"/>
              </a:rPr>
              <a:t>order</a:t>
            </a:r>
            <a:r>
              <a:rPr dirty="0" sz="1800" spc="-10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queue,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but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80">
                <a:solidFill>
                  <a:srgbClr val="3C3C3C"/>
                </a:solidFill>
                <a:latin typeface="SimSun"/>
                <a:cs typeface="SimSun"/>
              </a:rPr>
              <a:t>when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5">
                <a:solidFill>
                  <a:srgbClr val="3C3C3C"/>
                </a:solidFill>
                <a:latin typeface="SimSun"/>
                <a:cs typeface="SimSun"/>
              </a:rPr>
              <a:t>an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removed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5">
                <a:solidFill>
                  <a:srgbClr val="3C3C3C"/>
                </a:solidFill>
                <a:latin typeface="SimSun"/>
                <a:cs typeface="SimSun"/>
              </a:rPr>
              <a:t>from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queue,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25">
                <a:solidFill>
                  <a:srgbClr val="3C3C3C"/>
                </a:solidFill>
                <a:latin typeface="SimSun"/>
                <a:cs typeface="SimSun"/>
              </a:rPr>
              <a:t>it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always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one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with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FF0000"/>
                </a:solidFill>
                <a:latin typeface="SimSun"/>
                <a:cs typeface="SimSun"/>
              </a:rPr>
              <a:t>highest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70">
                <a:solidFill>
                  <a:srgbClr val="FF0000"/>
                </a:solidFill>
                <a:latin typeface="SimSun"/>
                <a:cs typeface="SimSun"/>
              </a:rPr>
              <a:t>priority</a:t>
            </a:r>
            <a:r>
              <a:rPr dirty="0" sz="1800" spc="-17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903062"/>
              </a:buClr>
              <a:buFont typeface="Cambria"/>
              <a:buChar char="◾"/>
            </a:pPr>
            <a:endParaRPr sz="16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following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rules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applied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maintain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queue: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550">
              <a:latin typeface="SimSun"/>
              <a:cs typeface="SimSun"/>
            </a:endParaRPr>
          </a:p>
          <a:p>
            <a:pPr lvl="1" marL="680085" indent="-343535">
              <a:lnSpc>
                <a:spcPct val="100000"/>
              </a:lnSpc>
              <a:buClr>
                <a:srgbClr val="903062"/>
              </a:buClr>
              <a:buSzPct val="90625"/>
              <a:buAutoNum type="arabicPeriod"/>
              <a:tabLst>
                <a:tab pos="680085" algn="l"/>
                <a:tab pos="680720" algn="l"/>
              </a:tabLst>
            </a:pPr>
            <a:r>
              <a:rPr dirty="0" sz="1600" spc="8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with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higher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5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processed</a:t>
            </a:r>
            <a:r>
              <a:rPr dirty="0" sz="1600" spc="-1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FF0000"/>
                </a:solidFill>
                <a:latin typeface="SimSun"/>
                <a:cs typeface="SimSun"/>
              </a:rPr>
              <a:t>before</a:t>
            </a:r>
            <a:r>
              <a:rPr dirty="0" sz="1600" spc="-4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55">
                <a:solidFill>
                  <a:srgbClr val="3C3C3C"/>
                </a:solidFill>
                <a:latin typeface="SimSun"/>
                <a:cs typeface="SimSun"/>
              </a:rPr>
              <a:t>any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lower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50">
                <a:solidFill>
                  <a:srgbClr val="3C3C3C"/>
                </a:solidFill>
                <a:latin typeface="SimSun"/>
                <a:cs typeface="SimSun"/>
              </a:rPr>
              <a:t>priority.</a:t>
            </a:r>
            <a:endParaRPr sz="1600">
              <a:latin typeface="SimSun"/>
              <a:cs typeface="SimSun"/>
            </a:endParaRPr>
          </a:p>
          <a:p>
            <a:pPr lvl="1" marL="680085" marR="598170" indent="-343535">
              <a:lnSpc>
                <a:spcPct val="150000"/>
              </a:lnSpc>
              <a:spcBef>
                <a:spcPts val="985"/>
              </a:spcBef>
              <a:buClr>
                <a:srgbClr val="903062"/>
              </a:buClr>
              <a:buSzPct val="90625"/>
              <a:buAutoNum type="arabicPeriod"/>
              <a:tabLst>
                <a:tab pos="680085" algn="l"/>
                <a:tab pos="680720" algn="l"/>
              </a:tabLst>
            </a:pPr>
            <a:r>
              <a:rPr dirty="0" sz="1600" spc="-280">
                <a:solidFill>
                  <a:srgbClr val="3C3C3C"/>
                </a:solidFill>
                <a:latin typeface="SimSun"/>
                <a:cs typeface="SimSun"/>
              </a:rPr>
              <a:t>If 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there </a:t>
            </a:r>
            <a:r>
              <a:rPr dirty="0" sz="1600" spc="55">
                <a:solidFill>
                  <a:srgbClr val="3C3C3C"/>
                </a:solidFill>
                <a:latin typeface="SimSun"/>
                <a:cs typeface="SimSun"/>
              </a:rPr>
              <a:t>were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elements 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with 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600" spc="95">
                <a:solidFill>
                  <a:srgbClr val="3C3C3C"/>
                </a:solidFill>
                <a:latin typeface="SimSun"/>
                <a:cs typeface="SimSun"/>
              </a:rPr>
              <a:t>same </a:t>
            </a:r>
            <a:r>
              <a:rPr dirty="0" sz="1600" spc="-150">
                <a:solidFill>
                  <a:srgbClr val="3C3C3C"/>
                </a:solidFill>
                <a:latin typeface="SimSun"/>
                <a:cs typeface="SimSun"/>
              </a:rPr>
              <a:t>priority, </a:t>
            </a:r>
            <a:r>
              <a:rPr dirty="0" sz="1600" spc="-15">
                <a:solidFill>
                  <a:srgbClr val="3C3C3C"/>
                </a:solidFill>
                <a:latin typeface="SimSun"/>
                <a:cs typeface="SimSun"/>
              </a:rPr>
              <a:t>then 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 </a:t>
            </a:r>
            <a:r>
              <a:rPr dirty="0" sz="1600" spc="55">
                <a:solidFill>
                  <a:srgbClr val="3C3C3C"/>
                </a:solidFill>
                <a:latin typeface="SimSun"/>
                <a:cs typeface="SimSun"/>
              </a:rPr>
              <a:t>added </a:t>
            </a:r>
            <a:r>
              <a:rPr dirty="0" sz="1600" spc="-245">
                <a:solidFill>
                  <a:srgbClr val="FF0000"/>
                </a:solidFill>
                <a:latin typeface="SimSun"/>
                <a:cs typeface="SimSun"/>
              </a:rPr>
              <a:t>first </a:t>
            </a:r>
            <a:r>
              <a:rPr dirty="0" sz="1600" spc="-110">
                <a:solidFill>
                  <a:srgbClr val="FF0000"/>
                </a:solidFill>
                <a:latin typeface="SimSun"/>
                <a:cs typeface="SimSun"/>
              </a:rPr>
              <a:t>in </a:t>
            </a:r>
            <a:r>
              <a:rPr dirty="0" sz="1600" spc="-60">
                <a:solidFill>
                  <a:srgbClr val="FF0000"/>
                </a:solidFill>
                <a:latin typeface="SimSun"/>
                <a:cs typeface="SimSun"/>
              </a:rPr>
              <a:t>the </a:t>
            </a:r>
            <a:r>
              <a:rPr dirty="0" sz="1600" spc="50">
                <a:solidFill>
                  <a:srgbClr val="FF0000"/>
                </a:solidFill>
                <a:latin typeface="SimSun"/>
                <a:cs typeface="SimSun"/>
              </a:rPr>
              <a:t>queue </a:t>
            </a:r>
            <a:r>
              <a:rPr dirty="0" sz="1600" spc="75">
                <a:solidFill>
                  <a:srgbClr val="3C3C3C"/>
                </a:solidFill>
                <a:latin typeface="SimSun"/>
                <a:cs typeface="SimSun"/>
              </a:rPr>
              <a:t>would 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get </a:t>
            </a:r>
            <a:r>
              <a:rPr dirty="0" sz="1600" spc="-7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processed </a:t>
            </a:r>
            <a:r>
              <a:rPr dirty="0" sz="1600" spc="-254">
                <a:solidFill>
                  <a:srgbClr val="3C3C3C"/>
                </a:solidFill>
                <a:latin typeface="SimSun"/>
                <a:cs typeface="SimSun"/>
              </a:rPr>
              <a:t>first.</a:t>
            </a:r>
            <a:endParaRPr sz="16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993" y="2827731"/>
            <a:ext cx="10846435" cy="1934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implementing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job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scheduling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by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 operating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where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jobs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">
                <a:solidFill>
                  <a:srgbClr val="3C3C3C"/>
                </a:solidFill>
                <a:latin typeface="SimSun"/>
                <a:cs typeface="SimSun"/>
              </a:rPr>
              <a:t>with</a:t>
            </a:r>
            <a:endParaRPr sz="1800">
              <a:latin typeface="SimSun"/>
              <a:cs typeface="SimSun"/>
            </a:endParaRPr>
          </a:p>
          <a:p>
            <a:pPr marL="318770">
              <a:lnSpc>
                <a:spcPct val="100000"/>
              </a:lnSpc>
              <a:spcBef>
                <a:spcPts val="5"/>
              </a:spcBef>
            </a:pP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h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800" spc="50">
                <a:solidFill>
                  <a:srgbClr val="3C3C3C"/>
                </a:solidFill>
                <a:latin typeface="SimSun"/>
                <a:cs typeface="SimSun"/>
              </a:rPr>
              <a:t>gh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200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p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185">
                <a:solidFill>
                  <a:srgbClr val="3C3C3C"/>
                </a:solidFill>
                <a:latin typeface="SimSun"/>
                <a:cs typeface="SimSun"/>
              </a:rPr>
              <a:t>iorit</a:t>
            </a:r>
            <a:r>
              <a:rPr dirty="0" sz="1800" spc="-180">
                <a:solidFill>
                  <a:srgbClr val="3C3C3C"/>
                </a:solidFill>
                <a:latin typeface="SimSun"/>
                <a:cs typeface="SimSun"/>
              </a:rPr>
              <a:t>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</a:t>
            </a:r>
            <a:r>
              <a:rPr dirty="0" sz="1800" spc="4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p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oc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185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800" spc="-180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114">
                <a:solidFill>
                  <a:srgbClr val="3C3C3C"/>
                </a:solidFill>
                <a:latin typeface="SimSun"/>
                <a:cs typeface="SimSun"/>
              </a:rPr>
              <a:t>d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firs</a:t>
            </a:r>
            <a:r>
              <a:rPr dirty="0" sz="1800" spc="-240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800" spc="-33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  <a:p>
            <a:pPr marL="318770" marR="601345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3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0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jobs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carried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out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by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multitasking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operating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system;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each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background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job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given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p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185">
                <a:solidFill>
                  <a:srgbClr val="3C3C3C"/>
                </a:solidFill>
                <a:latin typeface="SimSun"/>
                <a:cs typeface="SimSun"/>
              </a:rPr>
              <a:t>iorit</a:t>
            </a:r>
            <a:r>
              <a:rPr dirty="0" sz="1800" spc="-180">
                <a:solidFill>
                  <a:srgbClr val="3C3C3C"/>
                </a:solidFill>
                <a:latin typeface="SimSun"/>
                <a:cs typeface="SimSun"/>
              </a:rPr>
              <a:t>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7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ve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800" spc="-33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30">
                <a:solidFill>
                  <a:srgbClr val="3C3C3C"/>
                </a:solidFill>
                <a:latin typeface="SimSun"/>
                <a:cs typeface="SimSun"/>
              </a:rPr>
              <a:t>Suppose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5">
                <a:solidFill>
                  <a:srgbClr val="3C3C3C"/>
                </a:solidFill>
                <a:latin typeface="SimSun"/>
                <a:cs typeface="SimSun"/>
              </a:rPr>
              <a:t>computer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system,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jobs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assigned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three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90">
                <a:solidFill>
                  <a:srgbClr val="3C3C3C"/>
                </a:solidFill>
                <a:latin typeface="SimSun"/>
                <a:cs typeface="SimSun"/>
              </a:rPr>
              <a:t>priorities,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0">
                <a:solidFill>
                  <a:srgbClr val="3C3C3C"/>
                </a:solidFill>
                <a:latin typeface="SimSun"/>
                <a:cs typeface="SimSun"/>
              </a:rPr>
              <a:t>namely,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P,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Q,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6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as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first,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second,</a:t>
            </a:r>
            <a:endParaRPr sz="1800">
              <a:latin typeface="SimSun"/>
              <a:cs typeface="SimSun"/>
            </a:endParaRPr>
          </a:p>
          <a:p>
            <a:pPr marL="318770">
              <a:lnSpc>
                <a:spcPct val="100000"/>
              </a:lnSpc>
              <a:spcBef>
                <a:spcPts val="5"/>
              </a:spcBef>
            </a:pP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70">
                <a:solidFill>
                  <a:srgbClr val="3C3C3C"/>
                </a:solidFill>
                <a:latin typeface="SimSun"/>
                <a:cs typeface="SimSun"/>
              </a:rPr>
              <a:t>th</a:t>
            </a:r>
            <a:r>
              <a:rPr dirty="0" sz="1800" spc="-180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d</a:t>
            </a:r>
            <a:r>
              <a:rPr dirty="0" sz="1800" spc="-290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sp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165">
                <a:solidFill>
                  <a:srgbClr val="3C3C3C"/>
                </a:solidFill>
                <a:latin typeface="SimSun"/>
                <a:cs typeface="SimSun"/>
              </a:rPr>
              <a:t>cti</a:t>
            </a:r>
            <a:r>
              <a:rPr dirty="0" sz="1800" spc="-175">
                <a:solidFill>
                  <a:srgbClr val="3C3C3C"/>
                </a:solidFill>
                <a:latin typeface="SimSun"/>
                <a:cs typeface="SimSun"/>
              </a:rPr>
              <a:t>v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800" spc="-37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y</a:t>
            </a:r>
            <a:r>
              <a:rPr dirty="0" sz="1800" spc="-33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3369" y="5090595"/>
            <a:ext cx="5628526" cy="48608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380">
                <a:solidFill>
                  <a:srgbClr val="FFFFFF"/>
                </a:solidFill>
                <a:latin typeface="SimSun"/>
                <a:cs typeface="SimSun"/>
              </a:rPr>
              <a:t>CONTENTS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294636"/>
            <a:ext cx="2560320" cy="34486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5"/>
              </a:spcBef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12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700" spc="-1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35">
                <a:solidFill>
                  <a:srgbClr val="3C3C3C"/>
                </a:solidFill>
                <a:latin typeface="SimSun"/>
                <a:cs typeface="SimSun"/>
              </a:rPr>
              <a:t>definition,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2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30">
                <a:solidFill>
                  <a:srgbClr val="3C3C3C"/>
                </a:solidFill>
                <a:latin typeface="SimSun"/>
                <a:cs typeface="SimSun"/>
              </a:rPr>
              <a:t>Operations</a:t>
            </a:r>
            <a:r>
              <a:rPr dirty="0" sz="1700" spc="-1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95">
                <a:solidFill>
                  <a:srgbClr val="3C3C3C"/>
                </a:solidFill>
                <a:latin typeface="SimSun"/>
                <a:cs typeface="SimSun"/>
              </a:rPr>
              <a:t>on</a:t>
            </a:r>
            <a:r>
              <a:rPr dirty="0" sz="1700" spc="-1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5">
                <a:solidFill>
                  <a:srgbClr val="3C3C3C"/>
                </a:solidFill>
                <a:latin typeface="SimSun"/>
                <a:cs typeface="SimSun"/>
              </a:rPr>
              <a:t>queue,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03062"/>
              </a:buClr>
              <a:buFont typeface="Cambria"/>
              <a:buChar char="◾"/>
            </a:pPr>
            <a:endParaRPr sz="12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12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700" spc="-1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">
                <a:solidFill>
                  <a:srgbClr val="3C3C3C"/>
                </a:solidFill>
                <a:latin typeface="SimSun"/>
                <a:cs typeface="SimSun"/>
              </a:rPr>
              <a:t>implementation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903062"/>
              </a:buClr>
              <a:buFont typeface="Cambria"/>
              <a:buChar char="◾"/>
            </a:pPr>
            <a:endParaRPr sz="115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>
                <a:solidFill>
                  <a:srgbClr val="3C3C3C"/>
                </a:solidFill>
                <a:latin typeface="SimSun"/>
                <a:cs typeface="SimSun"/>
              </a:rPr>
              <a:t>Using</a:t>
            </a:r>
            <a:r>
              <a:rPr dirty="0" sz="1500" spc="-1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85">
                <a:solidFill>
                  <a:srgbClr val="3C3C3C"/>
                </a:solidFill>
                <a:latin typeface="SimSun"/>
                <a:cs typeface="SimSun"/>
              </a:rPr>
              <a:t>array,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Cambria"/>
              <a:buChar char="◾"/>
            </a:pPr>
            <a:endParaRPr sz="115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>
                <a:solidFill>
                  <a:srgbClr val="3C3C3C"/>
                </a:solidFill>
                <a:latin typeface="SimSun"/>
                <a:cs typeface="SimSun"/>
              </a:rPr>
              <a:t>Using</a:t>
            </a:r>
            <a:r>
              <a:rPr dirty="0" sz="15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65">
                <a:solidFill>
                  <a:srgbClr val="3C3C3C"/>
                </a:solidFill>
                <a:latin typeface="SimSun"/>
                <a:cs typeface="SimSun"/>
              </a:rPr>
              <a:t>linked</a:t>
            </a:r>
            <a:r>
              <a:rPr dirty="0" sz="15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35">
                <a:solidFill>
                  <a:srgbClr val="3C3C3C"/>
                </a:solidFill>
                <a:latin typeface="SimSun"/>
                <a:cs typeface="SimSun"/>
              </a:rPr>
              <a:t>lists,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903062"/>
              </a:buClr>
              <a:buFont typeface="Cambria"/>
              <a:buChar char="◾"/>
            </a:pPr>
            <a:endParaRPr sz="12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50">
                <a:solidFill>
                  <a:srgbClr val="3C3C3C"/>
                </a:solidFill>
                <a:latin typeface="SimSun"/>
                <a:cs typeface="SimSun"/>
              </a:rPr>
              <a:t>Circu</a:t>
            </a:r>
            <a:r>
              <a:rPr dirty="0" sz="1700" spc="-165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700" spc="-17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18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700" spc="-1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60">
                <a:solidFill>
                  <a:srgbClr val="3C3C3C"/>
                </a:solidFill>
                <a:latin typeface="SimSun"/>
                <a:cs typeface="SimSun"/>
              </a:rPr>
              <a:t>qu</a:t>
            </a:r>
            <a:r>
              <a:rPr dirty="0" sz="1700" spc="6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50">
                <a:solidFill>
                  <a:srgbClr val="3C3C3C"/>
                </a:solidFill>
                <a:latin typeface="SimSun"/>
                <a:cs typeface="SimSun"/>
              </a:rPr>
              <a:t>u</a:t>
            </a:r>
            <a:r>
              <a:rPr dirty="0" sz="1700" spc="5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-275">
                <a:solidFill>
                  <a:srgbClr val="3C3C3C"/>
                </a:solidFill>
                <a:latin typeface="SimSun"/>
                <a:cs typeface="SimSun"/>
              </a:rPr>
              <a:t>,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2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Prio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700" spc="-190">
                <a:solidFill>
                  <a:srgbClr val="3C3C3C"/>
                </a:solidFill>
                <a:latin typeface="SimSun"/>
                <a:cs typeface="SimSun"/>
              </a:rPr>
              <a:t>it</a:t>
            </a:r>
            <a:r>
              <a:rPr dirty="0" sz="1700" spc="-185">
                <a:solidFill>
                  <a:srgbClr val="3C3C3C"/>
                </a:solidFill>
                <a:latin typeface="SimSun"/>
                <a:cs typeface="SimSun"/>
              </a:rPr>
              <a:t>y</a:t>
            </a:r>
            <a:r>
              <a:rPr dirty="0" sz="17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60">
                <a:solidFill>
                  <a:srgbClr val="3C3C3C"/>
                </a:solidFill>
                <a:latin typeface="SimSun"/>
                <a:cs typeface="SimSun"/>
              </a:rPr>
              <a:t>qu</a:t>
            </a:r>
            <a:r>
              <a:rPr dirty="0" sz="1700" spc="6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50">
                <a:solidFill>
                  <a:srgbClr val="3C3C3C"/>
                </a:solidFill>
                <a:latin typeface="SimSun"/>
                <a:cs typeface="SimSun"/>
              </a:rPr>
              <a:t>ue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2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Applications,</a:t>
            </a:r>
            <a:endParaRPr sz="17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45">
                <a:solidFill>
                  <a:srgbClr val="FFFFFF"/>
                </a:solidFill>
              </a:rPr>
              <a:t>PRIORITY</a:t>
            </a:r>
            <a:r>
              <a:rPr dirty="0" sz="2800" spc="-105">
                <a:solidFill>
                  <a:srgbClr val="FFFFFF"/>
                </a:solidFill>
              </a:rPr>
              <a:t> </a:t>
            </a:r>
            <a:r>
              <a:rPr dirty="0" sz="2800" spc="75">
                <a:solidFill>
                  <a:srgbClr val="FFFFFF"/>
                </a:solidFill>
              </a:rPr>
              <a:t>QUEUES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60">
                <a:solidFill>
                  <a:srgbClr val="FFFFFF"/>
                </a:solidFill>
              </a:rPr>
              <a:t>IMPLEMENTATION</a:t>
            </a:r>
            <a:endParaRPr sz="2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044" y="3344400"/>
            <a:ext cx="4819650" cy="245672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3510" rIns="0" bIns="0" rtlCol="0" vert="horz">
            <a:spAutoFit/>
          </a:bodyPr>
          <a:lstStyle/>
          <a:p>
            <a:pPr marL="303530">
              <a:lnSpc>
                <a:spcPct val="100000"/>
              </a:lnSpc>
              <a:spcBef>
                <a:spcPts val="1130"/>
              </a:spcBef>
            </a:pPr>
            <a:r>
              <a:rPr dirty="0"/>
              <a:t>Implementation</a:t>
            </a:r>
            <a:r>
              <a:rPr dirty="0" spc="-100"/>
              <a:t> </a:t>
            </a:r>
            <a:r>
              <a:rPr dirty="0" spc="105"/>
              <a:t>method</a:t>
            </a:r>
            <a:r>
              <a:rPr dirty="0" spc="-95"/>
              <a:t> </a:t>
            </a:r>
            <a:r>
              <a:rPr dirty="0" spc="70"/>
              <a:t>1</a:t>
            </a:r>
          </a:p>
          <a:p>
            <a:pPr marL="609600" marR="581025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610235" algn="l"/>
                <a:tab pos="610870" algn="l"/>
              </a:tabLst>
            </a:pPr>
            <a:r>
              <a:rPr dirty="0" spc="50"/>
              <a:t>Implemented</a:t>
            </a:r>
            <a:r>
              <a:rPr dirty="0" spc="-100"/>
              <a:t> </a:t>
            </a:r>
            <a:r>
              <a:rPr dirty="0" spc="-55"/>
              <a:t>using</a:t>
            </a:r>
            <a:r>
              <a:rPr dirty="0" spc="-45"/>
              <a:t> </a:t>
            </a:r>
            <a:r>
              <a:rPr dirty="0" spc="-80"/>
              <a:t>three</a:t>
            </a:r>
            <a:r>
              <a:rPr dirty="0" spc="-85"/>
              <a:t> </a:t>
            </a:r>
            <a:r>
              <a:rPr dirty="0" spc="-75"/>
              <a:t>separate</a:t>
            </a:r>
            <a:r>
              <a:rPr dirty="0" spc="-90"/>
              <a:t> </a:t>
            </a:r>
            <a:r>
              <a:rPr dirty="0" spc="-30"/>
              <a:t>queues,</a:t>
            </a:r>
            <a:r>
              <a:rPr dirty="0" spc="-80"/>
              <a:t> </a:t>
            </a:r>
            <a:r>
              <a:rPr dirty="0" spc="15"/>
              <a:t>each</a:t>
            </a:r>
            <a:r>
              <a:rPr dirty="0" spc="-80"/>
              <a:t> </a:t>
            </a:r>
            <a:r>
              <a:rPr dirty="0" spc="-65"/>
              <a:t>following</a:t>
            </a:r>
            <a:r>
              <a:rPr dirty="0" spc="-75"/>
              <a:t> </a:t>
            </a:r>
            <a:r>
              <a:rPr dirty="0" spc="-60"/>
              <a:t>the </a:t>
            </a:r>
            <a:r>
              <a:rPr dirty="0" spc="60">
                <a:solidFill>
                  <a:srgbClr val="FF0000"/>
                </a:solidFill>
              </a:rPr>
              <a:t>FIFO</a:t>
            </a:r>
            <a:r>
              <a:rPr dirty="0" spc="-70">
                <a:solidFill>
                  <a:srgbClr val="FF0000"/>
                </a:solidFill>
              </a:rPr>
              <a:t> </a:t>
            </a:r>
            <a:r>
              <a:rPr dirty="0" spc="-30"/>
              <a:t>behavior</a:t>
            </a:r>
            <a:r>
              <a:rPr dirty="0" spc="-70"/>
              <a:t> </a:t>
            </a:r>
            <a:r>
              <a:rPr dirty="0" spc="-215"/>
              <a:t>strictly</a:t>
            </a:r>
            <a:r>
              <a:rPr dirty="0" spc="-95"/>
              <a:t> </a:t>
            </a:r>
            <a:r>
              <a:rPr dirty="0" spc="-85"/>
              <a:t>as </a:t>
            </a:r>
            <a:r>
              <a:rPr dirty="0" spc="130"/>
              <a:t>shown</a:t>
            </a:r>
            <a:r>
              <a:rPr dirty="0" spc="-80"/>
              <a:t> </a:t>
            </a:r>
            <a:r>
              <a:rPr dirty="0" spc="-125"/>
              <a:t>in </a:t>
            </a:r>
            <a:r>
              <a:rPr dirty="0" spc="-885"/>
              <a:t> </a:t>
            </a:r>
            <a:r>
              <a:rPr dirty="0" spc="-60"/>
              <a:t>bellow.</a:t>
            </a:r>
          </a:p>
          <a:p>
            <a:pPr marL="290830">
              <a:lnSpc>
                <a:spcPct val="100000"/>
              </a:lnSpc>
            </a:pPr>
          </a:p>
          <a:p>
            <a:pPr marL="290830">
              <a:lnSpc>
                <a:spcPct val="100000"/>
              </a:lnSpc>
              <a:spcBef>
                <a:spcPts val="20"/>
              </a:spcBef>
            </a:pPr>
            <a:endParaRPr sz="1500"/>
          </a:p>
          <a:p>
            <a:pPr marL="5560060" marR="128270">
              <a:lnSpc>
                <a:spcPct val="100000"/>
              </a:lnSpc>
            </a:pPr>
            <a:r>
              <a:rPr dirty="0" spc="-70">
                <a:solidFill>
                  <a:srgbClr val="221F1F"/>
                </a:solidFill>
                <a:latin typeface="Trebuchet MS"/>
                <a:cs typeface="Trebuchet MS"/>
              </a:rPr>
              <a:t>In</a:t>
            </a: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90">
                <a:solidFill>
                  <a:srgbClr val="221F1F"/>
                </a:solidFill>
                <a:latin typeface="Trebuchet MS"/>
                <a:cs typeface="Trebuchet MS"/>
              </a:rPr>
              <a:t>this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25">
                <a:solidFill>
                  <a:srgbClr val="221F1F"/>
                </a:solidFill>
                <a:latin typeface="Trebuchet MS"/>
                <a:cs typeface="Trebuchet MS"/>
              </a:rPr>
              <a:t>example,</a:t>
            </a:r>
            <a:r>
              <a:rPr dirty="0" spc="-22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95">
                <a:solidFill>
                  <a:srgbClr val="221F1F"/>
                </a:solidFill>
                <a:latin typeface="Trebuchet MS"/>
                <a:cs typeface="Trebuchet MS"/>
              </a:rPr>
              <a:t>jobs</a:t>
            </a: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are</a:t>
            </a:r>
            <a:r>
              <a:rPr dirty="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30">
                <a:solidFill>
                  <a:srgbClr val="221F1F"/>
                </a:solidFill>
                <a:latin typeface="Trebuchet MS"/>
                <a:cs typeface="Trebuchet MS"/>
              </a:rPr>
              <a:t>always</a:t>
            </a:r>
            <a:r>
              <a:rPr dirty="0" spc="-6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removed</a:t>
            </a:r>
            <a:r>
              <a:rPr dirty="0" spc="-7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from</a:t>
            </a: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pc="-2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90">
                <a:solidFill>
                  <a:srgbClr val="FF0000"/>
                </a:solidFill>
                <a:latin typeface="Trebuchet MS"/>
                <a:cs typeface="Trebuchet MS"/>
              </a:rPr>
              <a:t>front</a:t>
            </a:r>
            <a:r>
              <a:rPr dirty="0" spc="-5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95">
                <a:solidFill>
                  <a:srgbClr val="221F1F"/>
                </a:solidFill>
                <a:latin typeface="Trebuchet MS"/>
                <a:cs typeface="Trebuchet MS"/>
              </a:rPr>
              <a:t>of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the </a:t>
            </a:r>
            <a:r>
              <a:rPr dirty="0" spc="-53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25">
                <a:solidFill>
                  <a:srgbClr val="221F1F"/>
                </a:solidFill>
                <a:latin typeface="Trebuchet MS"/>
                <a:cs typeface="Trebuchet MS"/>
              </a:rPr>
              <a:t>queue.</a:t>
            </a:r>
          </a:p>
          <a:p>
            <a:pPr marL="290830">
              <a:lnSpc>
                <a:spcPct val="100000"/>
              </a:lnSpc>
              <a:spcBef>
                <a:spcPts val="15"/>
              </a:spcBef>
            </a:pPr>
            <a:endParaRPr sz="1850">
              <a:latin typeface="Trebuchet MS"/>
              <a:cs typeface="Trebuchet MS"/>
            </a:endParaRPr>
          </a:p>
          <a:p>
            <a:pPr marL="5560060" marR="74930">
              <a:lnSpc>
                <a:spcPct val="100000"/>
              </a:lnSpc>
            </a:pP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221F1F"/>
                </a:solidFill>
                <a:latin typeface="Trebuchet MS"/>
                <a:cs typeface="Trebuchet MS"/>
              </a:rPr>
              <a:t>elements</a:t>
            </a:r>
            <a:r>
              <a:rPr dirty="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221F1F"/>
                </a:solidFill>
                <a:latin typeface="Trebuchet MS"/>
                <a:cs typeface="Trebuchet MS"/>
              </a:rPr>
              <a:t>in</a:t>
            </a:r>
            <a:r>
              <a:rPr dirty="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70">
                <a:solidFill>
                  <a:srgbClr val="221F1F"/>
                </a:solidFill>
                <a:latin typeface="Trebuchet MS"/>
                <a:cs typeface="Trebuchet MS"/>
              </a:rPr>
              <a:t>second</a:t>
            </a:r>
            <a:r>
              <a:rPr dirty="0" spc="-6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221F1F"/>
                </a:solidFill>
                <a:latin typeface="Trebuchet MS"/>
                <a:cs typeface="Trebuchet MS"/>
              </a:rPr>
              <a:t>queue</a:t>
            </a:r>
            <a:r>
              <a:rPr dirty="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4">
                <a:solidFill>
                  <a:srgbClr val="221F1F"/>
                </a:solidFill>
                <a:latin typeface="Trebuchet MS"/>
                <a:cs typeface="Trebuchet MS"/>
              </a:rPr>
              <a:t>are</a:t>
            </a:r>
            <a:r>
              <a:rPr dirty="0" spc="-3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removed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0">
                <a:solidFill>
                  <a:srgbClr val="FF0000"/>
                </a:solidFill>
                <a:latin typeface="Trebuchet MS"/>
                <a:cs typeface="Trebuchet MS"/>
              </a:rPr>
              <a:t>only</a:t>
            </a:r>
            <a:r>
              <a:rPr dirty="0" spc="-6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FF0000"/>
                </a:solidFill>
                <a:latin typeface="Trebuchet MS"/>
                <a:cs typeface="Trebuchet MS"/>
              </a:rPr>
              <a:t>when</a:t>
            </a:r>
            <a:r>
              <a:rPr dirty="0" spc="-3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FF0000"/>
                </a:solidFill>
                <a:latin typeface="Trebuchet MS"/>
                <a:cs typeface="Trebuchet MS"/>
              </a:rPr>
              <a:t>the </a:t>
            </a:r>
            <a:r>
              <a:rPr dirty="0" spc="-52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220">
                <a:solidFill>
                  <a:srgbClr val="FF0000"/>
                </a:solidFill>
                <a:latin typeface="Trebuchet MS"/>
                <a:cs typeface="Trebuchet MS"/>
              </a:rPr>
              <a:t>f</a:t>
            </a:r>
            <a:r>
              <a:rPr dirty="0" spc="-70">
                <a:solidFill>
                  <a:srgbClr val="FF0000"/>
                </a:solidFill>
                <a:latin typeface="Trebuchet MS"/>
                <a:cs typeface="Trebuchet MS"/>
              </a:rPr>
              <a:t>irs</a:t>
            </a:r>
            <a:r>
              <a:rPr dirty="0" spc="-7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dirty="0" spc="-5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FF0000"/>
                </a:solidFill>
                <a:latin typeface="Trebuchet MS"/>
                <a:cs typeface="Trebuchet MS"/>
              </a:rPr>
              <a:t>queue</a:t>
            </a:r>
            <a:r>
              <a:rPr dirty="0" spc="-4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7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dirty="0" spc="-95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pc="-4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14">
                <a:solidFill>
                  <a:srgbClr val="FF0000"/>
                </a:solidFill>
                <a:latin typeface="Trebuchet MS"/>
                <a:cs typeface="Trebuchet MS"/>
              </a:rPr>
              <a:t>empt</a:t>
            </a:r>
            <a:r>
              <a:rPr dirty="0" spc="-229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pc="-270">
                <a:solidFill>
                  <a:srgbClr val="221F1F"/>
                </a:solidFill>
                <a:latin typeface="Trebuchet MS"/>
                <a:cs typeface="Trebuchet MS"/>
              </a:rPr>
              <a:t>,</a:t>
            </a:r>
            <a:r>
              <a:rPr dirty="0" spc="-229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20">
                <a:solidFill>
                  <a:srgbClr val="221F1F"/>
                </a:solidFill>
                <a:latin typeface="Trebuchet MS"/>
                <a:cs typeface="Trebuchet MS"/>
              </a:rPr>
              <a:t>and</a:t>
            </a:r>
          </a:p>
          <a:p>
            <a:pPr marL="290830"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5560060">
              <a:lnSpc>
                <a:spcPts val="2140"/>
              </a:lnSpc>
            </a:pP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221F1F"/>
                </a:solidFill>
                <a:latin typeface="Trebuchet MS"/>
                <a:cs typeface="Trebuchet MS"/>
              </a:rPr>
              <a:t>elements</a:t>
            </a:r>
            <a:r>
              <a:rPr dirty="0" spc="-4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from</a:t>
            </a:r>
            <a:r>
              <a:rPr dirty="0" spc="-6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the</a:t>
            </a:r>
            <a:r>
              <a:rPr dirty="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third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221F1F"/>
                </a:solidFill>
                <a:latin typeface="Trebuchet MS"/>
                <a:cs typeface="Trebuchet MS"/>
              </a:rPr>
              <a:t>queue</a:t>
            </a:r>
            <a:r>
              <a:rPr dirty="0" spc="-4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are</a:t>
            </a:r>
            <a:r>
              <a:rPr dirty="0" spc="-5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221F1F"/>
                </a:solidFill>
                <a:latin typeface="Trebuchet MS"/>
                <a:cs typeface="Trebuchet MS"/>
              </a:rPr>
              <a:t>removed</a:t>
            </a:r>
            <a:r>
              <a:rPr dirty="0" spc="-5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80">
                <a:solidFill>
                  <a:srgbClr val="FF0000"/>
                </a:solidFill>
                <a:latin typeface="Trebuchet MS"/>
                <a:cs typeface="Trebuchet MS"/>
              </a:rPr>
              <a:t>only</a:t>
            </a:r>
            <a:r>
              <a:rPr dirty="0" spc="-6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85">
                <a:solidFill>
                  <a:srgbClr val="FF0000"/>
                </a:solidFill>
                <a:latin typeface="Trebuchet MS"/>
                <a:cs typeface="Trebuchet MS"/>
              </a:rPr>
              <a:t>when</a:t>
            </a:r>
            <a:r>
              <a:rPr dirty="0" spc="-3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FF0000"/>
                </a:solidFill>
                <a:latin typeface="Trebuchet MS"/>
                <a:cs typeface="Trebuchet MS"/>
              </a:rPr>
              <a:t>the</a:t>
            </a:r>
          </a:p>
          <a:p>
            <a:pPr marL="5560060">
              <a:lnSpc>
                <a:spcPts val="2140"/>
              </a:lnSpc>
            </a:pPr>
            <a:r>
              <a:rPr dirty="0" spc="-60">
                <a:solidFill>
                  <a:srgbClr val="FF0000"/>
                </a:solidFill>
                <a:latin typeface="Trebuchet MS"/>
                <a:cs typeface="Trebuchet MS"/>
              </a:rPr>
              <a:t>sec</a:t>
            </a:r>
            <a:r>
              <a:rPr dirty="0" spc="-60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dirty="0" spc="-85">
                <a:solidFill>
                  <a:srgbClr val="FF0000"/>
                </a:solidFill>
                <a:latin typeface="Trebuchet MS"/>
                <a:cs typeface="Trebuchet MS"/>
              </a:rPr>
              <a:t>nd</a:t>
            </a:r>
            <a:r>
              <a:rPr dirty="0" spc="-7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05">
                <a:solidFill>
                  <a:srgbClr val="FF0000"/>
                </a:solidFill>
                <a:latin typeface="Trebuchet MS"/>
                <a:cs typeface="Trebuchet MS"/>
              </a:rPr>
              <a:t>queue</a:t>
            </a:r>
            <a:r>
              <a:rPr dirty="0" spc="-55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7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dirty="0" spc="-9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pc="-5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FF0000"/>
                </a:solidFill>
                <a:latin typeface="Trebuchet MS"/>
                <a:cs typeface="Trebuchet MS"/>
              </a:rPr>
              <a:t>empt</a:t>
            </a:r>
            <a:r>
              <a:rPr dirty="0" spc="-235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pc="-270">
                <a:solidFill>
                  <a:srgbClr val="221F1F"/>
                </a:solidFill>
                <a:latin typeface="Trebuchet MS"/>
                <a:cs typeface="Trebuchet MS"/>
              </a:rPr>
              <a:t>,</a:t>
            </a:r>
            <a:r>
              <a:rPr dirty="0" spc="-225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4">
                <a:solidFill>
                  <a:srgbClr val="221F1F"/>
                </a:solidFill>
                <a:latin typeface="Trebuchet MS"/>
                <a:cs typeface="Trebuchet MS"/>
              </a:rPr>
              <a:t>and</a:t>
            </a:r>
            <a:r>
              <a:rPr dirty="0" spc="-6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5">
                <a:solidFill>
                  <a:srgbClr val="221F1F"/>
                </a:solidFill>
                <a:latin typeface="Trebuchet MS"/>
                <a:cs typeface="Trebuchet MS"/>
              </a:rPr>
              <a:t>so</a:t>
            </a:r>
            <a:r>
              <a:rPr dirty="0" spc="-6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dirty="0" spc="-110">
                <a:solidFill>
                  <a:srgbClr val="221F1F"/>
                </a:solidFill>
                <a:latin typeface="Trebuchet MS"/>
                <a:cs typeface="Trebuchet MS"/>
              </a:rPr>
              <a:t>on.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45">
                <a:solidFill>
                  <a:srgbClr val="FFFFFF"/>
                </a:solidFill>
              </a:rPr>
              <a:t>PRIORITY</a:t>
            </a:r>
            <a:r>
              <a:rPr dirty="0" sz="2800" spc="-105">
                <a:solidFill>
                  <a:srgbClr val="FFFFFF"/>
                </a:solidFill>
              </a:rPr>
              <a:t> </a:t>
            </a:r>
            <a:r>
              <a:rPr dirty="0" sz="2800" spc="75">
                <a:solidFill>
                  <a:srgbClr val="FFFFFF"/>
                </a:solidFill>
              </a:rPr>
              <a:t>QUEUES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60">
                <a:solidFill>
                  <a:srgbClr val="FFFFFF"/>
                </a:solidFill>
              </a:rPr>
              <a:t>IMPLEMENTATION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59993" y="2298162"/>
            <a:ext cx="9822815" cy="3268979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Implementation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5">
                <a:solidFill>
                  <a:srgbClr val="3C3C3C"/>
                </a:solidFill>
                <a:latin typeface="SimSun"/>
                <a:cs typeface="SimSun"/>
              </a:rPr>
              <a:t>method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2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second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85">
                <a:solidFill>
                  <a:srgbClr val="3C3C3C"/>
                </a:solidFill>
                <a:latin typeface="SimSun"/>
                <a:cs typeface="SimSun"/>
              </a:rPr>
              <a:t>way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">
                <a:solidFill>
                  <a:srgbClr val="3C3C3C"/>
                </a:solidFill>
                <a:latin typeface="SimSun"/>
                <a:cs typeface="SimSun"/>
              </a:rPr>
              <a:t>implementation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by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using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0">
                <a:solidFill>
                  <a:srgbClr val="FF0000"/>
                </a:solidFill>
                <a:latin typeface="SimSun"/>
                <a:cs typeface="SimSun"/>
              </a:rPr>
              <a:t>structure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queue.</a:t>
            </a:r>
            <a:endParaRPr sz="1800">
              <a:latin typeface="SimSun"/>
              <a:cs typeface="SimSun"/>
            </a:endParaRPr>
          </a:p>
          <a:p>
            <a:pPr marL="1224915">
              <a:lnSpc>
                <a:spcPct val="100000"/>
              </a:lnSpc>
              <a:spcBef>
                <a:spcPts val="1410"/>
              </a:spcBef>
            </a:pPr>
            <a:r>
              <a:rPr dirty="0" sz="1800">
                <a:solidFill>
                  <a:srgbClr val="221F1F"/>
                </a:solidFill>
                <a:latin typeface="Courier New"/>
                <a:cs typeface="Courier New"/>
              </a:rPr>
              <a:t>Struct</a:t>
            </a:r>
            <a:r>
              <a:rPr dirty="0" sz="1800" spc="-85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10">
                <a:solidFill>
                  <a:srgbClr val="221F1F"/>
                </a:solidFill>
                <a:latin typeface="Courier New"/>
                <a:cs typeface="Courier New"/>
              </a:rPr>
              <a:t>QueueElement</a:t>
            </a:r>
            <a:endParaRPr sz="1800">
              <a:latin typeface="Courier New"/>
              <a:cs typeface="Courier New"/>
            </a:endParaRPr>
          </a:p>
          <a:p>
            <a:pPr marL="1224915">
              <a:lnSpc>
                <a:spcPct val="100000"/>
              </a:lnSpc>
            </a:pPr>
            <a:r>
              <a:rPr dirty="0" sz="1800">
                <a:solidFill>
                  <a:srgbClr val="221F1F"/>
                </a:solidFill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1682750">
              <a:lnSpc>
                <a:spcPct val="100000"/>
              </a:lnSpc>
            </a:pP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int</a:t>
            </a:r>
            <a:r>
              <a:rPr dirty="0" sz="1800" spc="-9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Data;</a:t>
            </a:r>
            <a:endParaRPr sz="1800">
              <a:latin typeface="Courier New"/>
              <a:cs typeface="Courier New"/>
            </a:endParaRPr>
          </a:p>
          <a:p>
            <a:pPr marL="1682750">
              <a:lnSpc>
                <a:spcPct val="100000"/>
              </a:lnSpc>
            </a:pP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int</a:t>
            </a:r>
            <a:r>
              <a:rPr dirty="0" sz="1800" spc="-90">
                <a:solidFill>
                  <a:srgbClr val="221F1F"/>
                </a:solidFill>
                <a:latin typeface="Courier New"/>
                <a:cs typeface="Courier New"/>
              </a:rPr>
              <a:t> </a:t>
            </a:r>
            <a:r>
              <a:rPr dirty="0" sz="1800" spc="-5">
                <a:solidFill>
                  <a:srgbClr val="221F1F"/>
                </a:solidFill>
                <a:latin typeface="Courier New"/>
                <a:cs typeface="Courier New"/>
              </a:rPr>
              <a:t>priority;</a:t>
            </a:r>
            <a:endParaRPr sz="1800">
              <a:latin typeface="Courier New"/>
              <a:cs typeface="Courier New"/>
            </a:endParaRPr>
          </a:p>
          <a:p>
            <a:pPr marL="1224915">
              <a:lnSpc>
                <a:spcPct val="100000"/>
              </a:lnSpc>
              <a:spcBef>
                <a:spcPts val="25"/>
              </a:spcBef>
            </a:pPr>
            <a:r>
              <a:rPr dirty="0" sz="1800">
                <a:solidFill>
                  <a:srgbClr val="221F1F"/>
                </a:solidFill>
                <a:latin typeface="Courier New"/>
                <a:cs typeface="Courier New"/>
              </a:rPr>
              <a:t>};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200">
              <a:latin typeface="Courier New"/>
              <a:cs typeface="Courier New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highest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0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front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that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lowest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0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rear.</a:t>
            </a:r>
            <a:endParaRPr sz="1800">
              <a:latin typeface="SimSun"/>
              <a:cs typeface="SimSu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8215" y="3356205"/>
            <a:ext cx="4534646" cy="14280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-5">
                <a:solidFill>
                  <a:srgbClr val="FFFFFF"/>
                </a:solidFill>
              </a:rPr>
              <a:t>CONT..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204720"/>
            <a:ext cx="10733405" cy="3457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128520">
              <a:lnSpc>
                <a:spcPct val="1478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two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0">
                <a:solidFill>
                  <a:srgbClr val="3C3C3C"/>
                </a:solidFill>
                <a:latin typeface="SimSun"/>
                <a:cs typeface="SimSun"/>
              </a:rPr>
              <a:t>ways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5">
                <a:solidFill>
                  <a:srgbClr val="3C3C3C"/>
                </a:solidFill>
                <a:latin typeface="SimSun"/>
                <a:cs typeface="SimSun"/>
              </a:rPr>
              <a:t>implement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sorted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unsorted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0">
                <a:solidFill>
                  <a:srgbClr val="3C3C3C"/>
                </a:solidFill>
                <a:latin typeface="SimSun"/>
                <a:cs typeface="SimSun"/>
              </a:rPr>
              <a:t>list.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 b="1">
                <a:solidFill>
                  <a:srgbClr val="3C3C3C"/>
                </a:solidFill>
                <a:latin typeface="Times New Roman"/>
                <a:cs typeface="Times New Roman"/>
              </a:rPr>
              <a:t>Sorted</a:t>
            </a:r>
            <a:r>
              <a:rPr dirty="0" sz="1800" spc="325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5" b="1">
                <a:solidFill>
                  <a:srgbClr val="3C3C3C"/>
                </a:solidFill>
                <a:latin typeface="Times New Roman"/>
                <a:cs typeface="Times New Roman"/>
              </a:rPr>
              <a:t>list:</a:t>
            </a:r>
            <a:r>
              <a:rPr dirty="0" sz="1800" spc="320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3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sorted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characterized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by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following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features:</a:t>
            </a:r>
            <a:endParaRPr sz="18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100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Advantage</a:t>
            </a:r>
            <a:r>
              <a:rPr dirty="0" sz="1600" spc="-10">
                <a:solidFill>
                  <a:srgbClr val="3C3C3C"/>
                </a:solidFill>
                <a:latin typeface="Lucida Sans Unicode"/>
                <a:cs typeface="Lucida Sans Unicode"/>
              </a:rPr>
              <a:t>—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Deletion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0">
                <a:solidFill>
                  <a:srgbClr val="3C3C3C"/>
                </a:solidFill>
                <a:latin typeface="SimSun"/>
                <a:cs typeface="SimSun"/>
              </a:rPr>
              <a:t>easy;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FF0000"/>
                </a:solidFill>
                <a:latin typeface="SimSun"/>
                <a:cs typeface="SimSun"/>
              </a:rPr>
              <a:t>elements</a:t>
            </a:r>
            <a:r>
              <a:rPr dirty="0" sz="1600" spc="-1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65">
                <a:solidFill>
                  <a:srgbClr val="FF0000"/>
                </a:solidFill>
                <a:latin typeface="SimSun"/>
                <a:cs typeface="SimSun"/>
              </a:rPr>
              <a:t>are</a:t>
            </a:r>
            <a:r>
              <a:rPr dirty="0" sz="1600" spc="-8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75">
                <a:solidFill>
                  <a:srgbClr val="FF0000"/>
                </a:solidFill>
                <a:latin typeface="SimSun"/>
                <a:cs typeface="SimSun"/>
              </a:rPr>
              <a:t>stored</a:t>
            </a:r>
            <a:r>
              <a:rPr dirty="0" sz="1600" spc="-4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FF0000"/>
                </a:solidFill>
                <a:latin typeface="SimSun"/>
                <a:cs typeface="SimSun"/>
              </a:rPr>
              <a:t>by</a:t>
            </a:r>
            <a:r>
              <a:rPr dirty="0" sz="16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150">
                <a:solidFill>
                  <a:srgbClr val="FF0000"/>
                </a:solidFill>
                <a:latin typeface="SimSun"/>
                <a:cs typeface="SimSun"/>
              </a:rPr>
              <a:t>priority</a:t>
            </a:r>
            <a:r>
              <a:rPr dirty="0" sz="1600" spc="-150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so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65">
                <a:solidFill>
                  <a:srgbClr val="3C3C3C"/>
                </a:solidFill>
                <a:latin typeface="SimSun"/>
                <a:cs typeface="SimSun"/>
              </a:rPr>
              <a:t>just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delete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35">
                <a:solidFill>
                  <a:srgbClr val="3C3C3C"/>
                </a:solidFill>
                <a:latin typeface="SimSun"/>
                <a:cs typeface="SimSun"/>
              </a:rPr>
              <a:t>from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beginning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80">
                <a:solidFill>
                  <a:srgbClr val="3C3C3C"/>
                </a:solidFill>
                <a:latin typeface="SimSun"/>
                <a:cs typeface="SimSun"/>
              </a:rPr>
              <a:t>list.</a:t>
            </a:r>
            <a:endParaRPr sz="16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98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Disadvantage</a:t>
            </a:r>
            <a:r>
              <a:rPr dirty="0" sz="1600" spc="-50">
                <a:solidFill>
                  <a:srgbClr val="3C3C3C"/>
                </a:solidFill>
                <a:latin typeface="Lucida Sans Unicode"/>
                <a:cs typeface="Lucida Sans Unicode"/>
              </a:rPr>
              <a:t>—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Insertion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hard;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90">
                <a:solidFill>
                  <a:srgbClr val="3C3C3C"/>
                </a:solidFill>
                <a:latin typeface="SimSun"/>
                <a:cs typeface="SimSun"/>
              </a:rPr>
              <a:t>it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necessary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5">
                <a:solidFill>
                  <a:srgbClr val="3C3C3C"/>
                </a:solidFill>
                <a:latin typeface="SimSun"/>
                <a:cs typeface="SimSun"/>
              </a:rPr>
              <a:t>find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proper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location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5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0">
                <a:solidFill>
                  <a:srgbClr val="3C3C3C"/>
                </a:solidFill>
                <a:latin typeface="SimSun"/>
                <a:cs typeface="SimSun"/>
              </a:rPr>
              <a:t>insertion.</a:t>
            </a:r>
            <a:endParaRPr sz="16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980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27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linked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7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convenient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5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60">
                <a:solidFill>
                  <a:srgbClr val="3C3C3C"/>
                </a:solidFill>
                <a:latin typeface="SimSun"/>
                <a:cs typeface="SimSun"/>
              </a:rPr>
              <a:t>this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implementation</a:t>
            </a:r>
            <a:r>
              <a:rPr dirty="0" sz="1600" spc="-1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>
                <a:solidFill>
                  <a:srgbClr val="3C3C3C"/>
                </a:solidFill>
                <a:latin typeface="SimSun"/>
                <a:cs typeface="SimSun"/>
              </a:rPr>
              <a:t>such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as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7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0">
                <a:solidFill>
                  <a:srgbClr val="3C3C3C"/>
                </a:solidFill>
                <a:latin typeface="SimSun"/>
                <a:cs typeface="SimSun"/>
              </a:rPr>
              <a:t>Fig.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20">
                <a:solidFill>
                  <a:srgbClr val="3C3C3C"/>
                </a:solidFill>
                <a:latin typeface="SimSun"/>
                <a:cs typeface="SimSun"/>
              </a:rPr>
              <a:t>5.9.</a:t>
            </a:r>
            <a:endParaRPr sz="16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800" spc="15" b="1">
                <a:solidFill>
                  <a:srgbClr val="3C3C3C"/>
                </a:solidFill>
                <a:latin typeface="Times New Roman"/>
                <a:cs typeface="Times New Roman"/>
              </a:rPr>
              <a:t>Unsorted</a:t>
            </a:r>
            <a:r>
              <a:rPr dirty="0" sz="1800" spc="325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5" b="1">
                <a:solidFill>
                  <a:srgbClr val="3C3C3C"/>
                </a:solidFill>
                <a:latin typeface="Times New Roman"/>
                <a:cs typeface="Times New Roman"/>
              </a:rPr>
              <a:t>list:</a:t>
            </a:r>
            <a:r>
              <a:rPr dirty="0" sz="1800" spc="325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215">
                <a:solidFill>
                  <a:srgbClr val="3C3C3C"/>
                </a:solidFill>
                <a:latin typeface="SimSun"/>
                <a:cs typeface="SimSun"/>
              </a:rPr>
              <a:t>An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unsorted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0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characterized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by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following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features:</a:t>
            </a:r>
            <a:endParaRPr sz="18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100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Advantage</a:t>
            </a:r>
            <a:r>
              <a:rPr dirty="0" sz="1600" spc="-35">
                <a:solidFill>
                  <a:srgbClr val="3C3C3C"/>
                </a:solidFill>
                <a:latin typeface="Lucida Sans Unicode"/>
                <a:cs typeface="Lucida Sans Unicode"/>
              </a:rPr>
              <a:t>—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Insertion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0">
                <a:solidFill>
                  <a:srgbClr val="3C3C3C"/>
                </a:solidFill>
                <a:latin typeface="SimSun"/>
                <a:cs typeface="SimSun"/>
              </a:rPr>
              <a:t>easy;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65">
                <a:solidFill>
                  <a:srgbClr val="3C3C3C"/>
                </a:solidFill>
                <a:latin typeface="SimSun"/>
                <a:cs typeface="SimSun"/>
              </a:rPr>
              <a:t>just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70">
                <a:solidFill>
                  <a:srgbClr val="3C3C3C"/>
                </a:solidFill>
                <a:latin typeface="SimSun"/>
                <a:cs typeface="SimSun"/>
              </a:rPr>
              <a:t>add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elements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25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5">
                <a:solidFill>
                  <a:srgbClr val="3C3C3C"/>
                </a:solidFill>
                <a:latin typeface="SimSun"/>
                <a:cs typeface="SimSun"/>
              </a:rPr>
              <a:t>end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80">
                <a:solidFill>
                  <a:srgbClr val="3C3C3C"/>
                </a:solidFill>
                <a:latin typeface="SimSun"/>
                <a:cs typeface="SimSun"/>
              </a:rPr>
              <a:t>list.</a:t>
            </a:r>
            <a:endParaRPr sz="16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98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Disadvantage</a:t>
            </a:r>
            <a:r>
              <a:rPr dirty="0" sz="1600" spc="-30">
                <a:solidFill>
                  <a:srgbClr val="3C3C3C"/>
                </a:solidFill>
                <a:latin typeface="Lucida Sans Unicode"/>
                <a:cs typeface="Lucida Sans Unicode"/>
              </a:rPr>
              <a:t>—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Deletion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hard;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90">
                <a:solidFill>
                  <a:srgbClr val="3C3C3C"/>
                </a:solidFill>
                <a:latin typeface="SimSun"/>
                <a:cs typeface="SimSun"/>
              </a:rPr>
              <a:t>it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necessary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5">
                <a:solidFill>
                  <a:srgbClr val="3C3C3C"/>
                </a:solidFill>
                <a:latin typeface="SimSun"/>
                <a:cs typeface="SimSun"/>
              </a:rPr>
              <a:t>find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highest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5">
                <a:solidFill>
                  <a:srgbClr val="3C3C3C"/>
                </a:solidFill>
                <a:latin typeface="SimSun"/>
                <a:cs typeface="SimSun"/>
              </a:rPr>
              <a:t>priority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600" spc="-1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4">
                <a:solidFill>
                  <a:srgbClr val="3C3C3C"/>
                </a:solidFill>
                <a:latin typeface="SimSun"/>
                <a:cs typeface="SimSun"/>
              </a:rPr>
              <a:t>first.</a:t>
            </a:r>
            <a:endParaRPr sz="16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98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190">
                <a:solidFill>
                  <a:srgbClr val="3C3C3C"/>
                </a:solidFill>
                <a:latin typeface="SimSun"/>
                <a:cs typeface="SimSun"/>
              </a:rPr>
              <a:t>An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array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convenient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35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60">
                <a:solidFill>
                  <a:srgbClr val="3C3C3C"/>
                </a:solidFill>
                <a:latin typeface="SimSun"/>
                <a:cs typeface="SimSun"/>
              </a:rPr>
              <a:t>this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implementation.</a:t>
            </a:r>
            <a:endParaRPr sz="16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70">
                <a:solidFill>
                  <a:srgbClr val="FFFFFF"/>
                </a:solidFill>
              </a:rPr>
              <a:t>APPLICATIONS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125">
                <a:solidFill>
                  <a:srgbClr val="FFFFFF"/>
                </a:solidFill>
              </a:rPr>
              <a:t>OF</a:t>
            </a:r>
            <a:r>
              <a:rPr dirty="0" sz="2800" spc="-110">
                <a:solidFill>
                  <a:srgbClr val="FFFFFF"/>
                </a:solidFill>
              </a:rPr>
              <a:t> </a:t>
            </a:r>
            <a:r>
              <a:rPr dirty="0" sz="2800" spc="75">
                <a:solidFill>
                  <a:srgbClr val="FFFFFF"/>
                </a:solidFill>
              </a:rPr>
              <a:t>QUEUES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488184"/>
            <a:ext cx="10683240" cy="3019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marR="508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also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very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useful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time-sharing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0">
                <a:solidFill>
                  <a:srgbClr val="3C3C3C"/>
                </a:solidFill>
                <a:latin typeface="SimSun"/>
                <a:cs typeface="SimSun"/>
              </a:rPr>
              <a:t>computer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where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04">
                <a:solidFill>
                  <a:srgbClr val="3C3C3C"/>
                </a:solidFill>
                <a:latin typeface="SimSun"/>
                <a:cs typeface="SimSun"/>
              </a:rPr>
              <a:t>many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users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share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simultaneously.</a:t>
            </a:r>
            <a:endParaRPr sz="1800">
              <a:latin typeface="SimSun"/>
              <a:cs typeface="SimSun"/>
            </a:endParaRPr>
          </a:p>
          <a:p>
            <a:pPr marL="318770" marR="53975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100">
                <a:solidFill>
                  <a:srgbClr val="3C3C3C"/>
                </a:solidFill>
                <a:latin typeface="SimSun"/>
                <a:cs typeface="SimSun"/>
              </a:rPr>
              <a:t>Whenever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user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requests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run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particular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5">
                <a:solidFill>
                  <a:srgbClr val="3C3C3C"/>
                </a:solidFill>
                <a:latin typeface="SimSun"/>
                <a:cs typeface="SimSun"/>
              </a:rPr>
              <a:t>program,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operating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adds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request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at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70">
                <a:solidFill>
                  <a:srgbClr val="3C3C3C"/>
                </a:solidFill>
                <a:latin typeface="SimSun"/>
                <a:cs typeface="SimSun"/>
              </a:rPr>
              <a:t>end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jobs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waiting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executed.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170">
                <a:solidFill>
                  <a:srgbClr val="3C3C3C"/>
                </a:solidFill>
                <a:latin typeface="SimSun"/>
                <a:cs typeface="SimSun"/>
              </a:rPr>
              <a:t>Now,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80">
                <a:solidFill>
                  <a:srgbClr val="3C3C3C"/>
                </a:solidFill>
                <a:latin typeface="SimSun"/>
                <a:cs typeface="SimSun"/>
              </a:rPr>
              <a:t>when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50">
                <a:solidFill>
                  <a:srgbClr val="3C3C3C"/>
                </a:solidFill>
                <a:latin typeface="SimSun"/>
                <a:cs typeface="SimSun"/>
              </a:rPr>
              <a:t>CPU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70">
                <a:solidFill>
                  <a:srgbClr val="3C3C3C"/>
                </a:solidFill>
                <a:latin typeface="SimSun"/>
                <a:cs typeface="SimSun"/>
              </a:rPr>
              <a:t>free,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25">
                <a:solidFill>
                  <a:srgbClr val="3C3C3C"/>
                </a:solidFill>
                <a:latin typeface="SimSun"/>
                <a:cs typeface="SimSun"/>
              </a:rPr>
              <a:t>it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executes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FF0000"/>
                </a:solidFill>
                <a:latin typeface="SimSun"/>
                <a:cs typeface="SimSun"/>
              </a:rPr>
              <a:t>job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10">
                <a:solidFill>
                  <a:srgbClr val="FF0000"/>
                </a:solidFill>
                <a:latin typeface="SimSun"/>
                <a:cs typeface="SimSun"/>
              </a:rPr>
              <a:t>that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FF0000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40">
                <a:solidFill>
                  <a:srgbClr val="FF0000"/>
                </a:solidFill>
                <a:latin typeface="SimSun"/>
                <a:cs typeface="SimSun"/>
              </a:rPr>
              <a:t>at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FF0000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FF0000"/>
                </a:solidFill>
                <a:latin typeface="SimSun"/>
                <a:cs typeface="SimSun"/>
              </a:rPr>
              <a:t>front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job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queue.</a:t>
            </a:r>
            <a:endParaRPr sz="18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Similarly,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there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for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5">
                <a:solidFill>
                  <a:srgbClr val="3C3C3C"/>
                </a:solidFill>
                <a:latin typeface="SimSun"/>
                <a:cs typeface="SimSun"/>
              </a:rPr>
              <a:t>shared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5">
                <a:solidFill>
                  <a:srgbClr val="3C3C3C"/>
                </a:solidFill>
                <a:latin typeface="SimSun"/>
                <a:cs typeface="SimSun"/>
              </a:rPr>
              <a:t>I/O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devices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too.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Each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0">
                <a:solidFill>
                  <a:srgbClr val="3C3C3C"/>
                </a:solidFill>
                <a:latin typeface="SimSun"/>
                <a:cs typeface="SimSun"/>
              </a:rPr>
              <a:t>device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maintains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80">
                <a:solidFill>
                  <a:srgbClr val="3C3C3C"/>
                </a:solidFill>
                <a:latin typeface="SimSun"/>
                <a:cs typeface="SimSun"/>
              </a:rPr>
              <a:t>its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35">
                <a:solidFill>
                  <a:srgbClr val="3C3C3C"/>
                </a:solidFill>
                <a:latin typeface="SimSun"/>
                <a:cs typeface="SimSun"/>
              </a:rPr>
              <a:t>own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endParaRPr sz="1800">
              <a:latin typeface="SimSun"/>
              <a:cs typeface="SimSun"/>
            </a:endParaRPr>
          </a:p>
          <a:p>
            <a:pPr marL="318770">
              <a:lnSpc>
                <a:spcPct val="100000"/>
              </a:lnSpc>
              <a:spcBef>
                <a:spcPts val="5"/>
              </a:spcBef>
            </a:pP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requests.</a:t>
            </a:r>
            <a:endParaRPr sz="1800">
              <a:latin typeface="SimSun"/>
              <a:cs typeface="SimSun"/>
            </a:endParaRPr>
          </a:p>
          <a:p>
            <a:pPr marL="318770" marR="12700" indent="-30670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also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simulations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0">
                <a:solidFill>
                  <a:srgbClr val="3C3C3C"/>
                </a:solidFill>
                <a:latin typeface="SimSun"/>
                <a:cs typeface="SimSun"/>
              </a:rPr>
              <a:t>different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5">
                <a:solidFill>
                  <a:srgbClr val="3C3C3C"/>
                </a:solidFill>
                <a:latin typeface="SimSun"/>
                <a:cs typeface="SimSun"/>
              </a:rPr>
              <a:t>problem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solving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operations.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5">
                <a:solidFill>
                  <a:srgbClr val="FF0000"/>
                </a:solidFill>
                <a:latin typeface="SimSun"/>
                <a:cs typeface="SimSun"/>
              </a:rPr>
              <a:t>Read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FF0000"/>
                </a:solidFill>
                <a:latin typeface="SimSun"/>
                <a:cs typeface="SimSun"/>
              </a:rPr>
              <a:t>the</a:t>
            </a:r>
            <a:r>
              <a:rPr dirty="0" sz="1800" spc="-7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80">
                <a:solidFill>
                  <a:srgbClr val="FF0000"/>
                </a:solidFill>
                <a:latin typeface="SimSun"/>
                <a:cs typeface="SimSun"/>
              </a:rPr>
              <a:t>reference </a:t>
            </a:r>
            <a:r>
              <a:rPr dirty="0" sz="1800" spc="-8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75">
                <a:solidFill>
                  <a:srgbClr val="FF0000"/>
                </a:solidFill>
                <a:latin typeface="SimSun"/>
                <a:cs typeface="SimSun"/>
              </a:rPr>
              <a:t>book</a:t>
            </a:r>
            <a:r>
              <a:rPr dirty="0" sz="1800" spc="-10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FF0000"/>
                </a:solidFill>
                <a:latin typeface="SimSun"/>
                <a:cs typeface="SimSun"/>
              </a:rPr>
              <a:t>for</a:t>
            </a:r>
            <a:r>
              <a:rPr dirty="0" sz="1800" spc="-10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125">
                <a:solidFill>
                  <a:srgbClr val="FF0000"/>
                </a:solidFill>
                <a:latin typeface="SimSun"/>
                <a:cs typeface="SimSun"/>
              </a:rPr>
              <a:t>more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45">
                <a:solidFill>
                  <a:srgbClr val="FF0000"/>
                </a:solidFill>
                <a:latin typeface="SimSun"/>
                <a:cs typeface="SimSun"/>
              </a:rPr>
              <a:t>information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95">
                <a:solidFill>
                  <a:srgbClr val="FF0000"/>
                </a:solidFill>
                <a:latin typeface="SimSun"/>
                <a:cs typeface="SimSun"/>
              </a:rPr>
              <a:t>on</a:t>
            </a:r>
            <a:r>
              <a:rPr dirty="0" sz="1800" spc="-9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FF0000"/>
                </a:solidFill>
                <a:latin typeface="SimSun"/>
                <a:cs typeface="SimSun"/>
              </a:rPr>
              <a:t>applications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of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FF0000"/>
                </a:solidFill>
                <a:latin typeface="SimSun"/>
                <a:cs typeface="SimSun"/>
              </a:rPr>
              <a:t>queues.</a:t>
            </a:r>
            <a:endParaRPr sz="18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10">
                <a:solidFill>
                  <a:srgbClr val="FFFFFF"/>
                </a:solidFill>
                <a:latin typeface="SimSun"/>
                <a:cs typeface="SimSun"/>
              </a:rPr>
              <a:t>5</a:t>
            </a:r>
            <a:r>
              <a:rPr dirty="0" sz="2800" spc="-305">
                <a:solidFill>
                  <a:srgbClr val="FFFFFF"/>
                </a:solidFill>
                <a:latin typeface="SimSun"/>
                <a:cs typeface="SimSun"/>
              </a:rPr>
              <a:t>.1.</a:t>
            </a:r>
            <a:r>
              <a:rPr dirty="0" sz="2800" spc="-145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459">
                <a:solidFill>
                  <a:srgbClr val="FFFFFF"/>
                </a:solidFill>
                <a:latin typeface="SimSun"/>
                <a:cs typeface="SimSun"/>
              </a:rPr>
              <a:t>QUEUE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1990784"/>
            <a:ext cx="10706735" cy="34626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marR="5080" indent="-306705">
              <a:lnSpc>
                <a:spcPct val="1421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3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05">
                <a:solidFill>
                  <a:srgbClr val="3C3C3C"/>
                </a:solidFill>
                <a:latin typeface="SimSun"/>
                <a:cs typeface="SimSun"/>
              </a:rPr>
              <a:t>list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5">
                <a:solidFill>
                  <a:srgbClr val="3C3C3C"/>
                </a:solidFill>
                <a:latin typeface="SimSun"/>
                <a:cs typeface="SimSun"/>
              </a:rPr>
              <a:t>which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insertions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900" spc="-10" b="1" i="1">
                <a:solidFill>
                  <a:srgbClr val="FF0000"/>
                </a:solidFill>
                <a:latin typeface="Times New Roman"/>
                <a:cs typeface="Times New Roman"/>
              </a:rPr>
              <a:t>are</a:t>
            </a:r>
            <a:r>
              <a:rPr dirty="0" sz="1900" spc="31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45" b="1" i="1">
                <a:solidFill>
                  <a:srgbClr val="FF0000"/>
                </a:solidFill>
                <a:latin typeface="Times New Roman"/>
                <a:cs typeface="Times New Roman"/>
              </a:rPr>
              <a:t>permitted</a:t>
            </a:r>
            <a:r>
              <a:rPr dirty="0" sz="1900" spc="3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30" b="1" i="1">
                <a:solidFill>
                  <a:srgbClr val="FF0000"/>
                </a:solidFill>
                <a:latin typeface="Times New Roman"/>
                <a:cs typeface="Times New Roman"/>
              </a:rPr>
              <a:t>only</a:t>
            </a:r>
            <a:r>
              <a:rPr dirty="0" sz="1900" spc="29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5" b="1" i="1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dirty="0" sz="1900" spc="33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15" b="1" i="1">
                <a:solidFill>
                  <a:srgbClr val="FF0000"/>
                </a:solidFill>
                <a:latin typeface="Times New Roman"/>
                <a:cs typeface="Times New Roman"/>
              </a:rPr>
              <a:t>one</a:t>
            </a:r>
            <a:r>
              <a:rPr dirty="0" sz="1900" spc="32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5" b="1" i="1">
                <a:solidFill>
                  <a:srgbClr val="FF0000"/>
                </a:solidFill>
                <a:latin typeface="Times New Roman"/>
                <a:cs typeface="Times New Roman"/>
              </a:rPr>
              <a:t>end</a:t>
            </a:r>
            <a:r>
              <a:rPr dirty="0" sz="1900" spc="31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5" b="1" i="1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1900" spc="31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35" b="1" i="1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900" spc="32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5" b="1" i="1">
                <a:solidFill>
                  <a:srgbClr val="FF0000"/>
                </a:solidFill>
                <a:latin typeface="Times New Roman"/>
                <a:cs typeface="Times New Roman"/>
              </a:rPr>
              <a:t>list</a:t>
            </a:r>
            <a:r>
              <a:rPr dirty="0" sz="1900" spc="36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called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85">
                <a:solidFill>
                  <a:srgbClr val="3C3C3C"/>
                </a:solidFill>
                <a:latin typeface="SimSun"/>
                <a:cs typeface="SimSun"/>
              </a:rPr>
              <a:t>its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Times New Roman"/>
                <a:cs typeface="Times New Roman"/>
              </a:rPr>
              <a:t>rear/tail</a:t>
            </a:r>
            <a:r>
              <a:rPr dirty="0" sz="1800" spc="-5">
                <a:solidFill>
                  <a:srgbClr val="3C3C3C"/>
                </a:solidFill>
                <a:latin typeface="SimSun"/>
                <a:cs typeface="SimSun"/>
              </a:rPr>
              <a:t>, </a:t>
            </a:r>
            <a:r>
              <a:rPr dirty="0" sz="1800" spc="-8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900" spc="-5" b="1" i="1">
                <a:solidFill>
                  <a:srgbClr val="FF0000"/>
                </a:solidFill>
                <a:latin typeface="Times New Roman"/>
                <a:cs typeface="Times New Roman"/>
              </a:rPr>
              <a:t>all</a:t>
            </a:r>
            <a:r>
              <a:rPr dirty="0" sz="1900" spc="3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5" b="1" i="1">
                <a:solidFill>
                  <a:srgbClr val="FF0000"/>
                </a:solidFill>
                <a:latin typeface="Times New Roman"/>
                <a:cs typeface="Times New Roman"/>
              </a:rPr>
              <a:t>deletions</a:t>
            </a:r>
            <a:r>
              <a:rPr dirty="0" sz="1900" spc="31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0" b="1" i="1">
                <a:solidFill>
                  <a:srgbClr val="FF0000"/>
                </a:solidFill>
                <a:latin typeface="Times New Roman"/>
                <a:cs typeface="Times New Roman"/>
              </a:rPr>
              <a:t>are</a:t>
            </a:r>
            <a:r>
              <a:rPr dirty="0" sz="1900" spc="31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5" b="1" i="1">
                <a:solidFill>
                  <a:srgbClr val="FF0000"/>
                </a:solidFill>
                <a:latin typeface="Times New Roman"/>
                <a:cs typeface="Times New Roman"/>
              </a:rPr>
              <a:t>constrained</a:t>
            </a:r>
            <a:r>
              <a:rPr dirty="0" sz="1900" spc="30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60" b="1" i="1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dirty="0" sz="1900" spc="32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35" b="1" i="1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900" spc="32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0" b="1" i="1">
                <a:solidFill>
                  <a:srgbClr val="FF0000"/>
                </a:solidFill>
                <a:latin typeface="Times New Roman"/>
                <a:cs typeface="Times New Roman"/>
              </a:rPr>
              <a:t>other</a:t>
            </a:r>
            <a:r>
              <a:rPr dirty="0" sz="1900" spc="30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25" b="1" i="1">
                <a:solidFill>
                  <a:srgbClr val="FF0000"/>
                </a:solidFill>
                <a:latin typeface="Times New Roman"/>
                <a:cs typeface="Times New Roman"/>
              </a:rPr>
              <a:t>end</a:t>
            </a:r>
            <a:r>
              <a:rPr dirty="0" sz="1900" spc="38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called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 b="1">
                <a:solidFill>
                  <a:srgbClr val="FF0000"/>
                </a:solidFill>
                <a:latin typeface="Times New Roman"/>
                <a:cs typeface="Times New Roman"/>
              </a:rPr>
              <a:t>front/head</a:t>
            </a:r>
            <a:r>
              <a:rPr dirty="0" sz="1800" spc="3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queue.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03062"/>
              </a:buClr>
              <a:buFont typeface="Cambria"/>
              <a:buChar char="◾"/>
            </a:pPr>
            <a:endParaRPr sz="16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Unlike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35">
                <a:solidFill>
                  <a:srgbClr val="3C3C3C"/>
                </a:solidFill>
                <a:latin typeface="SimSun"/>
                <a:cs typeface="SimSun"/>
              </a:rPr>
              <a:t>stacks,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7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 b="1">
                <a:solidFill>
                  <a:srgbClr val="FF0000"/>
                </a:solidFill>
                <a:latin typeface="Times New Roman"/>
                <a:cs typeface="Times New Roman"/>
              </a:rPr>
              <a:t>open</a:t>
            </a:r>
            <a:r>
              <a:rPr dirty="0" sz="1800" spc="32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15" b="1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dirty="0" sz="1800" spc="35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30" b="1">
                <a:solidFill>
                  <a:srgbClr val="FF0000"/>
                </a:solidFill>
                <a:latin typeface="Times New Roman"/>
                <a:cs typeface="Times New Roman"/>
              </a:rPr>
              <a:t>both</a:t>
            </a:r>
            <a:r>
              <a:rPr dirty="0" sz="1800" spc="34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25" b="1">
                <a:solidFill>
                  <a:srgbClr val="FF0000"/>
                </a:solidFill>
                <a:latin typeface="Times New Roman"/>
                <a:cs typeface="Times New Roman"/>
              </a:rPr>
              <a:t>its</a:t>
            </a:r>
            <a:r>
              <a:rPr dirty="0" sz="1800" spc="3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-30" b="1">
                <a:solidFill>
                  <a:srgbClr val="FF0000"/>
                </a:solidFill>
                <a:latin typeface="Times New Roman"/>
                <a:cs typeface="Times New Roman"/>
              </a:rPr>
              <a:t>ends</a:t>
            </a:r>
            <a:r>
              <a:rPr dirty="0" sz="1800" spc="-3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03062"/>
              </a:buClr>
              <a:buFont typeface="Cambria"/>
              <a:buChar char="◾"/>
            </a:pPr>
            <a:endParaRPr sz="155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145">
                <a:solidFill>
                  <a:srgbClr val="3C3C3C"/>
                </a:solidFill>
                <a:latin typeface="SimSun"/>
                <a:cs typeface="SimSun"/>
              </a:rPr>
              <a:t>One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5">
                <a:solidFill>
                  <a:srgbClr val="3C3C3C"/>
                </a:solidFill>
                <a:latin typeface="SimSun"/>
                <a:cs typeface="SimSun"/>
              </a:rPr>
              <a:t>end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>
                <a:solidFill>
                  <a:srgbClr val="3C3C3C"/>
                </a:solidFill>
                <a:latin typeface="SimSun"/>
                <a:cs typeface="SimSun"/>
              </a:rPr>
              <a:t>always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45">
                <a:solidFill>
                  <a:srgbClr val="3C3C3C"/>
                </a:solidFill>
                <a:latin typeface="SimSun"/>
                <a:cs typeface="SimSun"/>
              </a:rPr>
              <a:t>insert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data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(enqueue) </a:t>
            </a:r>
            <a:r>
              <a:rPr dirty="0" sz="1600" spc="7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other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70">
                <a:solidFill>
                  <a:srgbClr val="3C3C3C"/>
                </a:solidFill>
                <a:latin typeface="SimSun"/>
                <a:cs typeface="SimSun"/>
              </a:rPr>
              <a:t>remove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data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(dequeue).</a:t>
            </a:r>
            <a:endParaRPr sz="16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Font typeface="Cambria"/>
              <a:buChar char="◾"/>
            </a:pPr>
            <a:endParaRPr sz="16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12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follows</a:t>
            </a:r>
            <a:r>
              <a:rPr dirty="0" sz="18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" b="1">
                <a:solidFill>
                  <a:srgbClr val="FF0000"/>
                </a:solidFill>
                <a:latin typeface="Times New Roman"/>
                <a:cs typeface="Times New Roman"/>
              </a:rPr>
              <a:t>First-In-First-Out</a:t>
            </a:r>
            <a:r>
              <a:rPr dirty="0" sz="1800" spc="32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-70" b="1">
                <a:solidFill>
                  <a:srgbClr val="FF0000"/>
                </a:solidFill>
                <a:latin typeface="Times New Roman"/>
                <a:cs typeface="Times New Roman"/>
              </a:rPr>
              <a:t>(FIFO)</a:t>
            </a:r>
            <a:r>
              <a:rPr dirty="0" sz="1800" spc="-4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50">
                <a:solidFill>
                  <a:srgbClr val="3C3C3C"/>
                </a:solidFill>
                <a:latin typeface="SimSun"/>
                <a:cs typeface="SimSun"/>
              </a:rPr>
              <a:t>methodology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buClr>
                <a:srgbClr val="903062"/>
              </a:buClr>
              <a:buFont typeface="Cambria"/>
              <a:buChar char="◾"/>
            </a:pPr>
            <a:endParaRPr sz="16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25">
                <a:solidFill>
                  <a:srgbClr val="3C3C3C"/>
                </a:solidFill>
                <a:latin typeface="SimSun"/>
                <a:cs typeface="SimSun"/>
              </a:rPr>
              <a:t>Real-world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">
                <a:solidFill>
                  <a:srgbClr val="3C3C3C"/>
                </a:solidFill>
                <a:latin typeface="SimSun"/>
                <a:cs typeface="SimSun"/>
              </a:rPr>
              <a:t>examples,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03062"/>
              </a:buClr>
              <a:buFont typeface="Cambria"/>
              <a:buChar char="◾"/>
            </a:pPr>
            <a:endParaRPr sz="155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1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600" spc="-105">
                <a:solidFill>
                  <a:srgbClr val="3C3C3C"/>
                </a:solidFill>
                <a:latin typeface="SimSun"/>
                <a:cs typeface="SimSun"/>
              </a:rPr>
              <a:t> single-lane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one-way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road</a:t>
            </a:r>
            <a:endParaRPr sz="1600">
              <a:latin typeface="SimSun"/>
              <a:cs typeface="SimSu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3587" y="4741135"/>
            <a:ext cx="7378863" cy="179377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45">
                <a:solidFill>
                  <a:srgbClr val="FFFFFF"/>
                </a:solidFill>
                <a:latin typeface="SimSun"/>
                <a:cs typeface="SimSun"/>
              </a:rPr>
              <a:t>CONT..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3946905"/>
            <a:ext cx="10767695" cy="1797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one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of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most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45">
                <a:solidFill>
                  <a:srgbClr val="3C3C3C"/>
                </a:solidFill>
                <a:latin typeface="SimSun"/>
                <a:cs typeface="SimSun"/>
              </a:rPr>
              <a:t>common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processing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0">
                <a:solidFill>
                  <a:srgbClr val="3C3C3C"/>
                </a:solidFill>
                <a:latin typeface="SimSun"/>
                <a:cs typeface="SimSun"/>
              </a:rPr>
              <a:t>structures.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Cambria"/>
              <a:buChar char="◾"/>
            </a:pPr>
            <a:endParaRPr sz="15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85">
                <a:solidFill>
                  <a:srgbClr val="3C3C3C"/>
                </a:solidFill>
                <a:latin typeface="SimSun"/>
                <a:cs typeface="SimSun"/>
              </a:rPr>
              <a:t>They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frequently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0">
                <a:solidFill>
                  <a:srgbClr val="3C3C3C"/>
                </a:solidFill>
                <a:latin typeface="SimSun"/>
                <a:cs typeface="SimSun"/>
              </a:rPr>
              <a:t>used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60">
                <a:solidFill>
                  <a:srgbClr val="3C3C3C"/>
                </a:solidFill>
                <a:latin typeface="SimSun"/>
                <a:cs typeface="SimSun"/>
              </a:rPr>
              <a:t>most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system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software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SimSun"/>
                <a:cs typeface="SimSun"/>
              </a:rPr>
              <a:t>such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as</a:t>
            </a:r>
            <a:r>
              <a:rPr dirty="0" sz="18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900" spc="10" b="1" i="1">
                <a:solidFill>
                  <a:srgbClr val="FF0000"/>
                </a:solidFill>
                <a:latin typeface="Times New Roman"/>
                <a:cs typeface="Times New Roman"/>
              </a:rPr>
              <a:t>operating</a:t>
            </a:r>
            <a:r>
              <a:rPr dirty="0" sz="1900" spc="31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0" b="1" i="1">
                <a:solidFill>
                  <a:srgbClr val="FF0000"/>
                </a:solidFill>
                <a:latin typeface="Times New Roman"/>
                <a:cs typeface="Times New Roman"/>
              </a:rPr>
              <a:t>systems</a:t>
            </a:r>
            <a:r>
              <a:rPr dirty="0" sz="1800" spc="-10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800" spc="-13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900" spc="35" b="1" i="1">
                <a:solidFill>
                  <a:srgbClr val="FF0000"/>
                </a:solidFill>
                <a:latin typeface="Times New Roman"/>
                <a:cs typeface="Times New Roman"/>
              </a:rPr>
              <a:t>network</a:t>
            </a:r>
            <a:r>
              <a:rPr dirty="0" sz="1900" spc="30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endParaRPr sz="1800">
              <a:latin typeface="SimSun"/>
              <a:cs typeface="SimSun"/>
            </a:endParaRPr>
          </a:p>
          <a:p>
            <a:pPr marL="318770">
              <a:lnSpc>
                <a:spcPct val="100000"/>
              </a:lnSpc>
              <a:spcBef>
                <a:spcPts val="960"/>
              </a:spcBef>
            </a:pPr>
            <a:r>
              <a:rPr dirty="0" sz="1900" spc="10" b="1" i="1">
                <a:solidFill>
                  <a:srgbClr val="FF0000"/>
                </a:solidFill>
                <a:latin typeface="Times New Roman"/>
                <a:cs typeface="Times New Roman"/>
              </a:rPr>
              <a:t>database</a:t>
            </a:r>
            <a:r>
              <a:rPr dirty="0" sz="1900" spc="3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5" b="1" i="1">
                <a:solidFill>
                  <a:srgbClr val="FF0000"/>
                </a:solidFill>
                <a:latin typeface="Times New Roman"/>
                <a:cs typeface="Times New Roman"/>
              </a:rPr>
              <a:t>implementations</a:t>
            </a:r>
            <a:r>
              <a:rPr dirty="0" sz="1800" spc="5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other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areas.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65">
                <a:solidFill>
                  <a:srgbClr val="3C3C3C"/>
                </a:solidFill>
                <a:latin typeface="SimSun"/>
                <a:cs typeface="SimSun"/>
              </a:rPr>
              <a:t>As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in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35">
                <a:solidFill>
                  <a:srgbClr val="3C3C3C"/>
                </a:solidFill>
                <a:latin typeface="SimSun"/>
                <a:cs typeface="SimSun"/>
              </a:rPr>
              <a:t>stacks,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25">
                <a:solidFill>
                  <a:srgbClr val="3C3C3C"/>
                </a:solidFill>
                <a:latin typeface="SimSun"/>
                <a:cs typeface="SimSun"/>
              </a:rPr>
              <a:t>can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also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45">
                <a:solidFill>
                  <a:srgbClr val="3C3C3C"/>
                </a:solidFill>
                <a:latin typeface="SimSun"/>
                <a:cs typeface="SimSun"/>
              </a:rPr>
              <a:t>implemented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55">
                <a:solidFill>
                  <a:srgbClr val="3C3C3C"/>
                </a:solidFill>
                <a:latin typeface="SimSun"/>
                <a:cs typeface="SimSun"/>
              </a:rPr>
              <a:t>using</a:t>
            </a:r>
            <a:r>
              <a:rPr dirty="0" sz="18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70">
                <a:solidFill>
                  <a:srgbClr val="FF0000"/>
                </a:solidFill>
                <a:latin typeface="SimSun"/>
                <a:cs typeface="SimSun"/>
              </a:rPr>
              <a:t>Arrays</a:t>
            </a:r>
            <a:r>
              <a:rPr dirty="0" sz="1800" spc="-70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0">
                <a:solidFill>
                  <a:srgbClr val="FF0000"/>
                </a:solidFill>
                <a:latin typeface="SimSun"/>
                <a:cs typeface="SimSun"/>
              </a:rPr>
              <a:t>Linked-lists</a:t>
            </a:r>
            <a:r>
              <a:rPr dirty="0" sz="1800" spc="-150">
                <a:solidFill>
                  <a:srgbClr val="3C3C3C"/>
                </a:solidFill>
                <a:latin typeface="SimSun"/>
                <a:cs typeface="SimSun"/>
              </a:rPr>
              <a:t>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95">
                <a:solidFill>
                  <a:srgbClr val="FF0000"/>
                </a:solidFill>
                <a:latin typeface="SimSun"/>
                <a:cs typeface="SimSun"/>
              </a:rPr>
              <a:t>Pointers</a:t>
            </a:r>
            <a:r>
              <a:rPr dirty="0" sz="1800" spc="-8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FF0000"/>
                </a:solidFill>
                <a:latin typeface="SimSun"/>
                <a:cs typeface="SimSun"/>
              </a:rPr>
              <a:t>Structures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800">
              <a:latin typeface="SimSun"/>
              <a:cs typeface="SimSu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2807" y="2030697"/>
            <a:ext cx="8405960" cy="165128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70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-204">
                <a:solidFill>
                  <a:srgbClr val="FFFFFF"/>
                </a:solidFill>
                <a:latin typeface="SimSun"/>
                <a:cs typeface="SimSun"/>
              </a:rPr>
              <a:t>5.2</a:t>
            </a:r>
            <a:r>
              <a:rPr dirty="0" sz="2800" spc="-200">
                <a:solidFill>
                  <a:srgbClr val="FFFFFF"/>
                </a:solidFill>
                <a:latin typeface="SimSun"/>
                <a:cs typeface="SimSun"/>
              </a:rPr>
              <a:t>.</a:t>
            </a:r>
            <a:r>
              <a:rPr dirty="0" sz="2800" spc="-145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310">
                <a:solidFill>
                  <a:srgbClr val="FFFFFF"/>
                </a:solidFill>
                <a:latin typeface="SimSun"/>
                <a:cs typeface="SimSun"/>
              </a:rPr>
              <a:t>OPERATIONS</a:t>
            </a:r>
            <a:r>
              <a:rPr dirty="0" sz="2800" spc="-9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630">
                <a:solidFill>
                  <a:srgbClr val="FFFFFF"/>
                </a:solidFill>
                <a:latin typeface="SimSun"/>
                <a:cs typeface="SimSun"/>
              </a:rPr>
              <a:t>ON</a:t>
            </a:r>
            <a:r>
              <a:rPr dirty="0" sz="2800" spc="-13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459">
                <a:solidFill>
                  <a:srgbClr val="FFFFFF"/>
                </a:solidFill>
                <a:latin typeface="SimSun"/>
                <a:cs typeface="SimSun"/>
              </a:rPr>
              <a:t>QUEUE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484882"/>
            <a:ext cx="7616190" cy="289496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800" spc="5" b="1">
                <a:solidFill>
                  <a:srgbClr val="3C3C3C"/>
                </a:solidFill>
                <a:latin typeface="Times New Roman"/>
                <a:cs typeface="Times New Roman"/>
              </a:rPr>
              <a:t>Basic</a:t>
            </a:r>
            <a:r>
              <a:rPr dirty="0" sz="1800" spc="260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10" b="1">
                <a:solidFill>
                  <a:srgbClr val="3C3C3C"/>
                </a:solidFill>
                <a:latin typeface="Times New Roman"/>
                <a:cs typeface="Times New Roman"/>
              </a:rPr>
              <a:t>Operations</a:t>
            </a:r>
            <a:endParaRPr sz="18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15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20" b="1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dirty="0" sz="1800" spc="-30" b="1">
                <a:solidFill>
                  <a:srgbClr val="3C3C3C"/>
                </a:solidFill>
                <a:latin typeface="Trebuchet MS"/>
                <a:cs typeface="Trebuchet MS"/>
              </a:rPr>
              <a:t>q</a:t>
            </a:r>
            <a:r>
              <a:rPr dirty="0" sz="1800" spc="-25" b="1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dirty="0" sz="1800" spc="-35" b="1">
                <a:solidFill>
                  <a:srgbClr val="3C3C3C"/>
                </a:solidFill>
                <a:latin typeface="Trebuchet MS"/>
                <a:cs typeface="Trebuchet MS"/>
              </a:rPr>
              <a:t>eue</a:t>
            </a:r>
            <a:r>
              <a:rPr dirty="0" sz="1800" spc="30" b="1">
                <a:solidFill>
                  <a:srgbClr val="3C3C3C"/>
                </a:solidFill>
                <a:latin typeface="Trebuchet MS"/>
                <a:cs typeface="Trebuchet MS"/>
              </a:rPr>
              <a:t>()</a:t>
            </a:r>
            <a:r>
              <a:rPr dirty="0" sz="1800" spc="-60" b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3C3C3C"/>
                </a:solidFill>
                <a:latin typeface="Microsoft Sans Serif"/>
                <a:cs typeface="Microsoft Sans Serif"/>
              </a:rPr>
              <a:t>−</a:t>
            </a:r>
            <a:r>
              <a:rPr dirty="0" sz="1800" spc="15">
                <a:solidFill>
                  <a:srgbClr val="3C3C3C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3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dirty="0" sz="1800" spc="-16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dirty="0" sz="1800" spc="-9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dirty="0" sz="1800" spc="-6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9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sto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dirty="0" sz="1800" spc="-100">
                <a:solidFill>
                  <a:srgbClr val="3C3C3C"/>
                </a:solidFill>
                <a:latin typeface="Trebuchet MS"/>
                <a:cs typeface="Trebuchet MS"/>
              </a:rPr>
              <a:t>e)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35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3C3C3C"/>
                </a:solidFill>
                <a:latin typeface="Trebuchet MS"/>
                <a:cs typeface="Trebuchet MS"/>
              </a:rPr>
              <a:t>ite</a:t>
            </a:r>
            <a:r>
              <a:rPr dirty="0" sz="1800" spc="-19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4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queu</a:t>
            </a:r>
            <a:r>
              <a:rPr dirty="0" sz="1800" spc="-7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dirty="0" sz="1800" spc="-27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15" b="1">
                <a:solidFill>
                  <a:srgbClr val="3C3C3C"/>
                </a:solidFill>
                <a:latin typeface="Trebuchet MS"/>
                <a:cs typeface="Trebuchet MS"/>
              </a:rPr>
              <a:t>dequeue()</a:t>
            </a:r>
            <a:r>
              <a:rPr dirty="0" sz="1800" spc="-60" b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3C3C3C"/>
                </a:solidFill>
                <a:latin typeface="Microsoft Sans Serif"/>
                <a:cs typeface="Microsoft Sans Serif"/>
              </a:rPr>
              <a:t>−</a:t>
            </a:r>
            <a:r>
              <a:rPr dirty="0" sz="1800" spc="20">
                <a:solidFill>
                  <a:srgbClr val="3C3C3C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Trebuchet MS"/>
                <a:cs typeface="Trebuchet MS"/>
              </a:rPr>
              <a:t>remove</a:t>
            </a:r>
            <a:r>
              <a:rPr dirty="0" sz="1800" spc="-6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Trebuchet MS"/>
                <a:cs typeface="Trebuchet MS"/>
              </a:rPr>
              <a:t>(access)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35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Trebuchet MS"/>
                <a:cs typeface="Trebuchet MS"/>
              </a:rPr>
              <a:t>item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Trebuchet MS"/>
                <a:cs typeface="Trebuchet MS"/>
              </a:rPr>
              <a:t>from</a:t>
            </a:r>
            <a:r>
              <a:rPr dirty="0" sz="1800" spc="-6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Trebuchet MS"/>
                <a:cs typeface="Trebuchet MS"/>
              </a:rPr>
              <a:t>queue.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800" spc="15" b="1">
                <a:solidFill>
                  <a:srgbClr val="3C3C3C"/>
                </a:solidFill>
                <a:latin typeface="Times New Roman"/>
                <a:cs typeface="Times New Roman"/>
              </a:rPr>
              <a:t>Supportive</a:t>
            </a:r>
            <a:r>
              <a:rPr dirty="0" sz="1800" spc="295" b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800" spc="25" b="1">
                <a:solidFill>
                  <a:srgbClr val="3C3C3C"/>
                </a:solidFill>
                <a:latin typeface="Times New Roman"/>
                <a:cs typeface="Times New Roman"/>
              </a:rPr>
              <a:t>operations</a:t>
            </a:r>
            <a:endParaRPr sz="18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15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10" b="1">
                <a:solidFill>
                  <a:srgbClr val="3C3C3C"/>
                </a:solidFill>
                <a:latin typeface="Trebuchet MS"/>
                <a:cs typeface="Trebuchet MS"/>
              </a:rPr>
              <a:t>getFront()</a:t>
            </a:r>
            <a:r>
              <a:rPr dirty="0" sz="1800" spc="-60" b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3C3C3C"/>
                </a:solidFill>
                <a:latin typeface="Microsoft Sans Serif"/>
                <a:cs typeface="Microsoft Sans Serif"/>
              </a:rPr>
              <a:t>−</a:t>
            </a:r>
            <a:r>
              <a:rPr dirty="0" sz="1800" spc="15">
                <a:solidFill>
                  <a:srgbClr val="3C3C3C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Gets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Trebuchet MS"/>
                <a:cs typeface="Trebuchet MS"/>
              </a:rPr>
              <a:t>element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Trebuchet MS"/>
                <a:cs typeface="Trebuchet MS"/>
              </a:rPr>
              <a:t>front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95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queue</a:t>
            </a:r>
            <a:r>
              <a:rPr dirty="0" sz="1800" spc="-4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80">
                <a:solidFill>
                  <a:srgbClr val="3C3C3C"/>
                </a:solidFill>
                <a:latin typeface="Trebuchet MS"/>
                <a:cs typeface="Trebuchet MS"/>
              </a:rPr>
              <a:t>without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85">
                <a:solidFill>
                  <a:srgbClr val="3C3C3C"/>
                </a:solidFill>
                <a:latin typeface="Trebuchet MS"/>
                <a:cs typeface="Trebuchet MS"/>
              </a:rPr>
              <a:t>removing</a:t>
            </a:r>
            <a:r>
              <a:rPr dirty="0" sz="1800" spc="-6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75">
                <a:solidFill>
                  <a:srgbClr val="3C3C3C"/>
                </a:solidFill>
                <a:latin typeface="Trebuchet MS"/>
                <a:cs typeface="Trebuchet MS"/>
              </a:rPr>
              <a:t>it.</a:t>
            </a:r>
            <a:endParaRPr sz="180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45" b="1">
                <a:solidFill>
                  <a:srgbClr val="3C3C3C"/>
                </a:solidFill>
                <a:latin typeface="Trebuchet MS"/>
                <a:cs typeface="Trebuchet MS"/>
              </a:rPr>
              <a:t>isf</a:t>
            </a:r>
            <a:r>
              <a:rPr dirty="0" sz="1800" spc="-80" b="1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dirty="0" sz="1800" spc="-45" b="1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dirty="0" sz="1800" spc="-40" b="1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dirty="0" sz="1800" spc="30" b="1">
                <a:solidFill>
                  <a:srgbClr val="3C3C3C"/>
                </a:solidFill>
                <a:latin typeface="Trebuchet MS"/>
                <a:cs typeface="Trebuchet MS"/>
              </a:rPr>
              <a:t>()</a:t>
            </a:r>
            <a:r>
              <a:rPr dirty="0" sz="1800" spc="-75" b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3C3C3C"/>
                </a:solidFill>
                <a:latin typeface="Microsoft Sans Serif"/>
                <a:cs typeface="Microsoft Sans Serif"/>
              </a:rPr>
              <a:t>−</a:t>
            </a:r>
            <a:r>
              <a:rPr dirty="0" sz="1800" spc="20">
                <a:solidFill>
                  <a:srgbClr val="3C3C3C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Checks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55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dirty="0" sz="1800" spc="-19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4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queue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dirty="0" sz="1800" spc="-95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dirty="0" sz="1800" spc="-5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22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dirty="0" sz="1800" spc="-160">
                <a:solidFill>
                  <a:srgbClr val="3C3C3C"/>
                </a:solidFill>
                <a:latin typeface="Trebuchet MS"/>
                <a:cs typeface="Trebuchet MS"/>
              </a:rPr>
              <a:t>ull.</a:t>
            </a:r>
            <a:endParaRPr sz="180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-35" b="1">
                <a:solidFill>
                  <a:srgbClr val="3C3C3C"/>
                </a:solidFill>
                <a:latin typeface="Trebuchet MS"/>
                <a:cs typeface="Trebuchet MS"/>
              </a:rPr>
              <a:t>ise</a:t>
            </a:r>
            <a:r>
              <a:rPr dirty="0" sz="1800" spc="35" b="1">
                <a:solidFill>
                  <a:srgbClr val="3C3C3C"/>
                </a:solidFill>
                <a:latin typeface="Trebuchet MS"/>
                <a:cs typeface="Trebuchet MS"/>
              </a:rPr>
              <a:t>mpt</a:t>
            </a:r>
            <a:r>
              <a:rPr dirty="0" sz="1800" spc="25" b="1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dirty="0" sz="1800" spc="30" b="1">
                <a:solidFill>
                  <a:srgbClr val="3C3C3C"/>
                </a:solidFill>
                <a:latin typeface="Trebuchet MS"/>
                <a:cs typeface="Trebuchet MS"/>
              </a:rPr>
              <a:t>()</a:t>
            </a:r>
            <a:r>
              <a:rPr dirty="0" sz="1800" spc="-85" b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3C3C3C"/>
                </a:solidFill>
                <a:latin typeface="Microsoft Sans Serif"/>
                <a:cs typeface="Microsoft Sans Serif"/>
              </a:rPr>
              <a:t>−</a:t>
            </a:r>
            <a:r>
              <a:rPr dirty="0" sz="1800" spc="30">
                <a:solidFill>
                  <a:srgbClr val="3C3C3C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Trebuchet MS"/>
                <a:cs typeface="Trebuchet MS"/>
              </a:rPr>
              <a:t>Checks</a:t>
            </a:r>
            <a:r>
              <a:rPr dirty="0" sz="1800" spc="-6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55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dirty="0" sz="1800" spc="-19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dirty="0" sz="1800" spc="-4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800" spc="-5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Trebuchet MS"/>
                <a:cs typeface="Trebuchet MS"/>
              </a:rPr>
              <a:t>queue</a:t>
            </a:r>
            <a:r>
              <a:rPr dirty="0" sz="1800" spc="-4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7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dirty="0" sz="1800" spc="-95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dirty="0" sz="1800" spc="-45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Trebuchet MS"/>
                <a:cs typeface="Trebuchet MS"/>
              </a:rPr>
              <a:t>empt</a:t>
            </a:r>
            <a:r>
              <a:rPr dirty="0" sz="1800" spc="-24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dirty="0" sz="1800" spc="-27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14">
                <a:solidFill>
                  <a:srgbClr val="FFFFFF"/>
                </a:solidFill>
              </a:rPr>
              <a:t>ENQUEUE</a:t>
            </a:r>
            <a:r>
              <a:rPr dirty="0" sz="2800" spc="-75">
                <a:solidFill>
                  <a:srgbClr val="FFFFFF"/>
                </a:solidFill>
              </a:rPr>
              <a:t> </a:t>
            </a:r>
            <a:r>
              <a:rPr dirty="0" sz="2800" spc="105">
                <a:solidFill>
                  <a:srgbClr val="FFFFFF"/>
                </a:solidFill>
              </a:rPr>
              <a:t>OPERATION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383028"/>
            <a:ext cx="8988425" cy="3303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75">
                <a:solidFill>
                  <a:srgbClr val="3C3C3C"/>
                </a:solidFill>
                <a:latin typeface="SimSun"/>
                <a:cs typeface="SimSun"/>
              </a:rPr>
              <a:t>Queues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5">
                <a:solidFill>
                  <a:srgbClr val="3C3C3C"/>
                </a:solidFill>
                <a:latin typeface="SimSun"/>
                <a:cs typeface="SimSun"/>
              </a:rPr>
              <a:t>maintain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two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40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0">
                <a:solidFill>
                  <a:srgbClr val="3C3C3C"/>
                </a:solidFill>
                <a:latin typeface="SimSun"/>
                <a:cs typeface="SimSun"/>
              </a:rPr>
              <a:t>pointers,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25">
                <a:solidFill>
                  <a:srgbClr val="3C3C3C"/>
                </a:solidFill>
                <a:latin typeface="SimSun"/>
                <a:cs typeface="SimSun"/>
              </a:rPr>
              <a:t>front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8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45">
                <a:solidFill>
                  <a:srgbClr val="3C3C3C"/>
                </a:solidFill>
                <a:latin typeface="SimSun"/>
                <a:cs typeface="SimSun"/>
              </a:rPr>
              <a:t>rear.</a:t>
            </a:r>
            <a:endParaRPr sz="1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Font typeface="Cambria"/>
              <a:buChar char="◾"/>
            </a:pPr>
            <a:endParaRPr sz="165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800" spc="9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following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steps</a:t>
            </a:r>
            <a:r>
              <a:rPr dirty="0" sz="18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0">
                <a:solidFill>
                  <a:srgbClr val="3C3C3C"/>
                </a:solidFill>
                <a:latin typeface="SimSun"/>
                <a:cs typeface="SimSun"/>
              </a:rPr>
              <a:t>should</a:t>
            </a:r>
            <a:r>
              <a:rPr dirty="0" sz="18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35">
                <a:solidFill>
                  <a:srgbClr val="3C3C3C"/>
                </a:solidFill>
                <a:latin typeface="SimSun"/>
                <a:cs typeface="SimSun"/>
              </a:rPr>
              <a:t>be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25">
                <a:solidFill>
                  <a:srgbClr val="3C3C3C"/>
                </a:solidFill>
                <a:latin typeface="SimSun"/>
                <a:cs typeface="SimSun"/>
              </a:rPr>
              <a:t>taken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8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0">
                <a:solidFill>
                  <a:srgbClr val="3C3C3C"/>
                </a:solidFill>
                <a:latin typeface="SimSun"/>
                <a:cs typeface="SimSun"/>
              </a:rPr>
              <a:t>enqueue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95">
                <a:solidFill>
                  <a:srgbClr val="3C3C3C"/>
                </a:solidFill>
                <a:latin typeface="SimSun"/>
                <a:cs typeface="SimSun"/>
              </a:rPr>
              <a:t>(insert)</a:t>
            </a:r>
            <a:r>
              <a:rPr dirty="0" sz="18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35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8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-114">
                <a:solidFill>
                  <a:srgbClr val="3C3C3C"/>
                </a:solidFill>
                <a:latin typeface="SimSun"/>
                <a:cs typeface="SimSun"/>
              </a:rPr>
              <a:t>into</a:t>
            </a:r>
            <a:r>
              <a:rPr dirty="0" sz="18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8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8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8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03062"/>
              </a:buClr>
              <a:buFont typeface="Cambria"/>
              <a:buChar char="◾"/>
            </a:pPr>
            <a:endParaRPr sz="1700">
              <a:latin typeface="Times New Roman"/>
              <a:cs typeface="Times New Roma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114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600" spc="-125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600" spc="3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600" spc="35">
                <a:solidFill>
                  <a:srgbClr val="3C3C3C"/>
                </a:solidFill>
                <a:latin typeface="SimSun"/>
                <a:cs typeface="SimSun"/>
              </a:rPr>
              <a:t>p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1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60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-8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155">
                <a:solidFill>
                  <a:srgbClr val="3C3C3C"/>
                </a:solidFill>
                <a:latin typeface="SimSun"/>
                <a:cs typeface="SimSun"/>
              </a:rPr>
              <a:t>C</a:t>
            </a:r>
            <a:r>
              <a:rPr dirty="0" sz="1600" spc="145">
                <a:solidFill>
                  <a:srgbClr val="3C3C3C"/>
                </a:solidFill>
                <a:latin typeface="SimSun"/>
                <a:cs typeface="SimSun"/>
              </a:rPr>
              <a:t>h</a:t>
            </a:r>
            <a:r>
              <a:rPr dirty="0" sz="1600" spc="-15">
                <a:solidFill>
                  <a:srgbClr val="3C3C3C"/>
                </a:solidFill>
                <a:latin typeface="SimSun"/>
                <a:cs typeface="SimSun"/>
              </a:rPr>
              <a:t>ec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k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305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600" spc="-300">
                <a:solidFill>
                  <a:srgbClr val="3C3C3C"/>
                </a:solidFill>
                <a:latin typeface="SimSun"/>
                <a:cs typeface="SimSun"/>
              </a:rPr>
              <a:t>f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600" spc="-85">
                <a:solidFill>
                  <a:srgbClr val="3C3C3C"/>
                </a:solidFill>
                <a:latin typeface="SimSun"/>
                <a:cs typeface="SimSun"/>
              </a:rPr>
              <a:t>h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5">
                <a:solidFill>
                  <a:srgbClr val="3C3C3C"/>
                </a:solidFill>
                <a:latin typeface="SimSun"/>
                <a:cs typeface="SimSun"/>
              </a:rPr>
              <a:t>queu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50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75">
                <a:solidFill>
                  <a:srgbClr val="3C3C3C"/>
                </a:solidFill>
                <a:latin typeface="SimSun"/>
                <a:cs typeface="SimSun"/>
              </a:rPr>
              <a:t>fu</a:t>
            </a:r>
            <a:r>
              <a:rPr dirty="0" sz="1600" spc="-18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600" spc="-340">
                <a:solidFill>
                  <a:srgbClr val="3C3C3C"/>
                </a:solidFill>
                <a:latin typeface="SimSun"/>
                <a:cs typeface="SimSun"/>
              </a:rPr>
              <a:t>l</a:t>
            </a:r>
            <a:r>
              <a:rPr dirty="0" sz="1600" spc="-295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6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03062"/>
              </a:buClr>
              <a:buFont typeface="Cambria"/>
              <a:buChar char="◾"/>
            </a:pPr>
            <a:endParaRPr sz="15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2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600" spc="32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-280">
                <a:solidFill>
                  <a:srgbClr val="3C3C3C"/>
                </a:solidFill>
                <a:latin typeface="SimSun"/>
                <a:cs typeface="SimSun"/>
              </a:rPr>
              <a:t>If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25">
                <a:solidFill>
                  <a:srgbClr val="3C3C3C"/>
                </a:solidFill>
                <a:latin typeface="SimSun"/>
                <a:cs typeface="SimSun"/>
              </a:rPr>
              <a:t>full,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10">
                <a:solidFill>
                  <a:srgbClr val="3C3C3C"/>
                </a:solidFill>
                <a:latin typeface="SimSun"/>
                <a:cs typeface="SimSun"/>
              </a:rPr>
              <a:t>produce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 overflow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5">
                <a:solidFill>
                  <a:srgbClr val="3C3C3C"/>
                </a:solidFill>
                <a:latin typeface="SimSun"/>
                <a:cs typeface="SimSun"/>
              </a:rPr>
              <a:t>error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70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80">
                <a:solidFill>
                  <a:srgbClr val="3C3C3C"/>
                </a:solidFill>
                <a:latin typeface="SimSun"/>
                <a:cs typeface="SimSun"/>
              </a:rPr>
              <a:t>exit.</a:t>
            </a:r>
            <a:endParaRPr sz="16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Cambria"/>
              <a:buChar char="◾"/>
            </a:pPr>
            <a:endParaRPr sz="15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3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600" spc="31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-280">
                <a:solidFill>
                  <a:srgbClr val="3C3C3C"/>
                </a:solidFill>
                <a:latin typeface="SimSun"/>
                <a:cs typeface="SimSun"/>
              </a:rPr>
              <a:t>If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30">
                <a:solidFill>
                  <a:srgbClr val="3C3C3C"/>
                </a:solidFill>
                <a:latin typeface="SimSun"/>
                <a:cs typeface="SimSun"/>
              </a:rPr>
              <a:t>not</a:t>
            </a:r>
            <a:r>
              <a:rPr dirty="0" sz="16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25">
                <a:solidFill>
                  <a:srgbClr val="3C3C3C"/>
                </a:solidFill>
                <a:latin typeface="SimSun"/>
                <a:cs typeface="SimSun"/>
              </a:rPr>
              <a:t>full,</a:t>
            </a:r>
            <a:r>
              <a:rPr dirty="0" sz="1600" spc="-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5">
                <a:solidFill>
                  <a:srgbClr val="FF0000"/>
                </a:solidFill>
                <a:latin typeface="SimSun"/>
                <a:cs typeface="SimSun"/>
              </a:rPr>
              <a:t>increment</a:t>
            </a:r>
            <a:r>
              <a:rPr dirty="0" sz="1600" spc="-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FF0000"/>
                </a:solidFill>
                <a:latin typeface="SimSun"/>
                <a:cs typeface="SimSun"/>
              </a:rPr>
              <a:t>rear</a:t>
            </a:r>
            <a:r>
              <a:rPr dirty="0" sz="1600" spc="-6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80">
                <a:solidFill>
                  <a:srgbClr val="FF0000"/>
                </a:solidFill>
                <a:latin typeface="SimSun"/>
                <a:cs typeface="SimSun"/>
              </a:rPr>
              <a:t>pointer</a:t>
            </a:r>
            <a:r>
              <a:rPr dirty="0" sz="1600" spc="-2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FF0000"/>
                </a:solidFill>
                <a:latin typeface="SimSun"/>
                <a:cs typeface="SimSun"/>
              </a:rPr>
              <a:t>to</a:t>
            </a:r>
            <a:r>
              <a:rPr dirty="0" sz="16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70">
                <a:solidFill>
                  <a:srgbClr val="FF0000"/>
                </a:solidFill>
                <a:latin typeface="SimSun"/>
                <a:cs typeface="SimSun"/>
              </a:rPr>
              <a:t>point</a:t>
            </a:r>
            <a:r>
              <a:rPr dirty="0" sz="1600" spc="-2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FF0000"/>
                </a:solidFill>
                <a:latin typeface="SimSun"/>
                <a:cs typeface="SimSun"/>
              </a:rPr>
              <a:t>the</a:t>
            </a:r>
            <a:r>
              <a:rPr dirty="0" sz="1600" spc="-45">
                <a:solidFill>
                  <a:srgbClr val="FF0000"/>
                </a:solidFill>
                <a:latin typeface="SimSun"/>
                <a:cs typeface="SimSun"/>
              </a:rPr>
              <a:t> next </a:t>
            </a:r>
            <a:r>
              <a:rPr dirty="0" sz="1600" spc="75">
                <a:solidFill>
                  <a:srgbClr val="FF0000"/>
                </a:solidFill>
                <a:latin typeface="SimSun"/>
                <a:cs typeface="SimSun"/>
              </a:rPr>
              <a:t>empty</a:t>
            </a:r>
            <a:r>
              <a:rPr dirty="0" sz="1600" spc="-4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600" spc="-70">
                <a:solidFill>
                  <a:srgbClr val="FF0000"/>
                </a:solidFill>
                <a:latin typeface="SimSun"/>
                <a:cs typeface="SimSun"/>
              </a:rPr>
              <a:t>space</a:t>
            </a:r>
            <a:r>
              <a:rPr dirty="0" sz="1600" spc="-7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6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03062"/>
              </a:buClr>
              <a:buFont typeface="Cambria"/>
              <a:buChar char="◾"/>
            </a:pPr>
            <a:endParaRPr sz="15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600" spc="-4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4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600" spc="31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155">
                <a:solidFill>
                  <a:srgbClr val="3C3C3C"/>
                </a:solidFill>
                <a:latin typeface="SimSun"/>
                <a:cs typeface="SimSun"/>
              </a:rPr>
              <a:t>Add</a:t>
            </a:r>
            <a:r>
              <a:rPr dirty="0" sz="16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35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SimSun"/>
                <a:cs typeface="SimSun"/>
              </a:rPr>
              <a:t>element</a:t>
            </a:r>
            <a:r>
              <a:rPr dirty="0" sz="1600" spc="-2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10">
                <a:solidFill>
                  <a:srgbClr val="3C3C3C"/>
                </a:solidFill>
                <a:latin typeface="SimSun"/>
                <a:cs typeface="SimSun"/>
              </a:rPr>
              <a:t>location,</a:t>
            </a:r>
            <a:r>
              <a:rPr dirty="0" sz="1600" spc="-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5">
                <a:solidFill>
                  <a:srgbClr val="3C3C3C"/>
                </a:solidFill>
                <a:latin typeface="SimSun"/>
                <a:cs typeface="SimSun"/>
              </a:rPr>
              <a:t>where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5">
                <a:solidFill>
                  <a:srgbClr val="3C3C3C"/>
                </a:solidFill>
                <a:latin typeface="SimSun"/>
                <a:cs typeface="SimSun"/>
              </a:rPr>
              <a:t>rear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245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6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90">
                <a:solidFill>
                  <a:srgbClr val="3C3C3C"/>
                </a:solidFill>
                <a:latin typeface="SimSun"/>
                <a:cs typeface="SimSun"/>
              </a:rPr>
              <a:t>pointing.</a:t>
            </a:r>
            <a:endParaRPr sz="16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03062"/>
              </a:buClr>
              <a:buFont typeface="Cambria"/>
              <a:buChar char="◾"/>
            </a:pPr>
            <a:endParaRPr sz="15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625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600" spc="-45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6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60">
                <a:solidFill>
                  <a:srgbClr val="3C3C3C"/>
                </a:solidFill>
                <a:latin typeface="SimSun"/>
                <a:cs typeface="SimSun"/>
              </a:rPr>
              <a:t>5</a:t>
            </a:r>
            <a:r>
              <a:rPr dirty="0" sz="16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5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600" spc="30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00" spc="-75">
                <a:solidFill>
                  <a:srgbClr val="3C3C3C"/>
                </a:solidFill>
                <a:latin typeface="SimSun"/>
                <a:cs typeface="SimSun"/>
              </a:rPr>
              <a:t>return</a:t>
            </a:r>
            <a:r>
              <a:rPr dirty="0" sz="16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600" spc="-100">
                <a:solidFill>
                  <a:srgbClr val="3C3C3C"/>
                </a:solidFill>
                <a:latin typeface="SimSun"/>
                <a:cs typeface="SimSun"/>
              </a:rPr>
              <a:t>success.</a:t>
            </a:r>
            <a:endParaRPr sz="16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114">
                <a:solidFill>
                  <a:srgbClr val="FFFFFF"/>
                </a:solidFill>
              </a:rPr>
              <a:t>DEQUEUE</a:t>
            </a:r>
            <a:r>
              <a:rPr dirty="0" sz="2800" spc="-90">
                <a:solidFill>
                  <a:srgbClr val="FFFFFF"/>
                </a:solidFill>
              </a:rPr>
              <a:t> </a:t>
            </a:r>
            <a:r>
              <a:rPr dirty="0" sz="2800" spc="105">
                <a:solidFill>
                  <a:srgbClr val="FFFFFF"/>
                </a:solidFill>
              </a:rPr>
              <a:t>OPERATION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9993" y="2249525"/>
            <a:ext cx="10610850" cy="34563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770" marR="5080" indent="-306705">
              <a:lnSpc>
                <a:spcPct val="139400"/>
              </a:lnSpc>
              <a:spcBef>
                <a:spcPts val="100"/>
              </a:spcBef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40">
                <a:solidFill>
                  <a:srgbClr val="3C3C3C"/>
                </a:solidFill>
                <a:latin typeface="SimSun"/>
                <a:cs typeface="SimSun"/>
              </a:rPr>
              <a:t>Accessing</a:t>
            </a:r>
            <a:r>
              <a:rPr dirty="0" sz="1700" spc="-12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35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45">
                <a:solidFill>
                  <a:srgbClr val="3C3C3C"/>
                </a:solidFill>
                <a:latin typeface="SimSun"/>
                <a:cs typeface="SimSun"/>
              </a:rPr>
              <a:t>from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65">
                <a:solidFill>
                  <a:srgbClr val="3C3C3C"/>
                </a:solidFill>
                <a:latin typeface="SimSun"/>
                <a:cs typeface="SimSun"/>
              </a:rPr>
              <a:t>process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 of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95">
                <a:solidFill>
                  <a:srgbClr val="3C3C3C"/>
                </a:solidFill>
                <a:latin typeface="SimSun"/>
                <a:cs typeface="SimSun"/>
              </a:rPr>
              <a:t>two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tasks</a:t>
            </a:r>
            <a:r>
              <a:rPr dirty="0" sz="17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700" spc="34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access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35">
                <a:solidFill>
                  <a:srgbClr val="3C3C3C"/>
                </a:solidFill>
                <a:latin typeface="SimSun"/>
                <a:cs typeface="SimSun"/>
              </a:rPr>
              <a:t>data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75">
                <a:solidFill>
                  <a:srgbClr val="3C3C3C"/>
                </a:solidFill>
                <a:latin typeface="SimSun"/>
                <a:cs typeface="SimSun"/>
              </a:rPr>
              <a:t>where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20">
                <a:solidFill>
                  <a:srgbClr val="3C3C3C"/>
                </a:solidFill>
                <a:latin typeface="SimSun"/>
                <a:cs typeface="SimSun"/>
              </a:rPr>
              <a:t>front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70">
                <a:solidFill>
                  <a:srgbClr val="3C3C3C"/>
                </a:solidFill>
                <a:latin typeface="SimSun"/>
                <a:cs typeface="SimSun"/>
              </a:rPr>
              <a:t>pointing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75">
                <a:solidFill>
                  <a:srgbClr val="3C3C3C"/>
                </a:solidFill>
                <a:latin typeface="SimSun"/>
                <a:cs typeface="SimSun"/>
              </a:rPr>
              <a:t>and </a:t>
            </a:r>
            <a:r>
              <a:rPr dirty="0" sz="1700" spc="-83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85">
                <a:solidFill>
                  <a:srgbClr val="3C3C3C"/>
                </a:solidFill>
                <a:latin typeface="SimSun"/>
                <a:cs typeface="SimSun"/>
              </a:rPr>
              <a:t>r</a:t>
            </a:r>
            <a:r>
              <a:rPr dirty="0" sz="1700" spc="28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700" spc="295">
                <a:solidFill>
                  <a:srgbClr val="3C3C3C"/>
                </a:solidFill>
                <a:latin typeface="SimSun"/>
                <a:cs typeface="SimSun"/>
              </a:rPr>
              <a:t>m</a:t>
            </a:r>
            <a:r>
              <a:rPr dirty="0" sz="1700" spc="35">
                <a:solidFill>
                  <a:srgbClr val="3C3C3C"/>
                </a:solidFill>
                <a:latin typeface="SimSun"/>
                <a:cs typeface="SimSun"/>
              </a:rPr>
              <a:t>ove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50">
                <a:solidFill>
                  <a:srgbClr val="3C3C3C"/>
                </a:solidFill>
                <a:latin typeface="SimSun"/>
                <a:cs typeface="SimSun"/>
              </a:rPr>
              <a:t>da</a:t>
            </a:r>
            <a:r>
              <a:rPr dirty="0" sz="1700" spc="-60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700" spc="15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4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150">
                <a:solidFill>
                  <a:srgbClr val="3C3C3C"/>
                </a:solidFill>
                <a:latin typeface="SimSun"/>
                <a:cs typeface="SimSun"/>
              </a:rPr>
              <a:t>f</a:t>
            </a:r>
            <a:r>
              <a:rPr dirty="0" sz="1700" spc="-160">
                <a:solidFill>
                  <a:srgbClr val="3C3C3C"/>
                </a:solidFill>
                <a:latin typeface="SimSun"/>
                <a:cs typeface="SimSun"/>
              </a:rPr>
              <a:t>ter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0">
                <a:solidFill>
                  <a:srgbClr val="3C3C3C"/>
                </a:solidFill>
                <a:latin typeface="SimSun"/>
                <a:cs typeface="SimSun"/>
              </a:rPr>
              <a:t>a</a:t>
            </a:r>
            <a:r>
              <a:rPr dirty="0" sz="1700" spc="-25">
                <a:solidFill>
                  <a:srgbClr val="3C3C3C"/>
                </a:solidFill>
                <a:latin typeface="SimSun"/>
                <a:cs typeface="SimSun"/>
              </a:rPr>
              <a:t>c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ce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700" spc="-175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700" spc="-310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03062"/>
              </a:buClr>
              <a:buFont typeface="Cambria"/>
              <a:buChar char="◾"/>
            </a:pPr>
            <a:endParaRPr sz="14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65">
                <a:solidFill>
                  <a:srgbClr val="3C3C3C"/>
                </a:solidFill>
                <a:latin typeface="SimSun"/>
                <a:cs typeface="SimSun"/>
              </a:rPr>
              <a:t>following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steps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65">
                <a:solidFill>
                  <a:srgbClr val="3C3C3C"/>
                </a:solidFill>
                <a:latin typeface="SimSun"/>
                <a:cs typeface="SimSun"/>
              </a:rPr>
              <a:t>are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5">
                <a:solidFill>
                  <a:srgbClr val="3C3C3C"/>
                </a:solidFill>
                <a:latin typeface="SimSun"/>
                <a:cs typeface="SimSun"/>
              </a:rPr>
              <a:t>taken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to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10">
                <a:solidFill>
                  <a:srgbClr val="3C3C3C"/>
                </a:solidFill>
                <a:latin typeface="SimSun"/>
                <a:cs typeface="SimSun"/>
              </a:rPr>
              <a:t>perform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55">
                <a:solidFill>
                  <a:srgbClr val="3C3C3C"/>
                </a:solidFill>
                <a:latin typeface="SimSun"/>
                <a:cs typeface="SimSun"/>
              </a:rPr>
              <a:t>dequeue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operation.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Font typeface="Cambria"/>
              <a:buChar char="◾"/>
            </a:pPr>
            <a:endParaRPr sz="135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 spc="-105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500" spc="-114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500" spc="30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500" spc="35">
                <a:solidFill>
                  <a:srgbClr val="3C3C3C"/>
                </a:solidFill>
                <a:latin typeface="SimSun"/>
                <a:cs typeface="SimSun"/>
              </a:rPr>
              <a:t>p</a:t>
            </a:r>
            <a:r>
              <a:rPr dirty="0" sz="15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3C3C3C"/>
                </a:solidFill>
                <a:latin typeface="SimSun"/>
                <a:cs typeface="SimSun"/>
              </a:rPr>
              <a:t>1</a:t>
            </a:r>
            <a:r>
              <a:rPr dirty="0" sz="15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Times New Roman"/>
                <a:cs typeface="Times New Roman"/>
              </a:rPr>
              <a:t>− </a:t>
            </a:r>
            <a:r>
              <a:rPr dirty="0" sz="1500" spc="-75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500" spc="185">
                <a:solidFill>
                  <a:srgbClr val="3C3C3C"/>
                </a:solidFill>
                <a:latin typeface="SimSun"/>
                <a:cs typeface="SimSun"/>
              </a:rPr>
              <a:t>C</a:t>
            </a:r>
            <a:r>
              <a:rPr dirty="0" sz="1500" spc="15">
                <a:solidFill>
                  <a:srgbClr val="3C3C3C"/>
                </a:solidFill>
                <a:latin typeface="SimSun"/>
                <a:cs typeface="SimSun"/>
              </a:rPr>
              <a:t>hec</a:t>
            </a:r>
            <a:r>
              <a:rPr dirty="0" sz="1500" spc="20">
                <a:solidFill>
                  <a:srgbClr val="3C3C3C"/>
                </a:solidFill>
                <a:latin typeface="SimSun"/>
                <a:cs typeface="SimSun"/>
              </a:rPr>
              <a:t>k</a:t>
            </a:r>
            <a:r>
              <a:rPr dirty="0" sz="15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85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500" spc="-280">
                <a:solidFill>
                  <a:srgbClr val="3C3C3C"/>
                </a:solidFill>
                <a:latin typeface="SimSun"/>
                <a:cs typeface="SimSun"/>
              </a:rPr>
              <a:t>f</a:t>
            </a:r>
            <a:r>
              <a:rPr dirty="0" sz="1500" spc="-9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54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500" spc="40">
                <a:solidFill>
                  <a:srgbClr val="3C3C3C"/>
                </a:solidFill>
                <a:latin typeface="SimSun"/>
                <a:cs typeface="SimSun"/>
              </a:rPr>
              <a:t>h</a:t>
            </a:r>
            <a:r>
              <a:rPr dirty="0" sz="1500" spc="4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5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29">
                <a:solidFill>
                  <a:srgbClr val="3C3C3C"/>
                </a:solidFill>
                <a:latin typeface="SimSun"/>
                <a:cs typeface="SimSun"/>
              </a:rPr>
              <a:t>i</a:t>
            </a:r>
            <a:r>
              <a:rPr dirty="0" sz="1500" spc="-225">
                <a:solidFill>
                  <a:srgbClr val="3C3C3C"/>
                </a:solidFill>
                <a:latin typeface="SimSun"/>
                <a:cs typeface="SimSun"/>
              </a:rPr>
              <a:t>s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5">
                <a:solidFill>
                  <a:srgbClr val="3C3C3C"/>
                </a:solidFill>
                <a:latin typeface="SimSun"/>
                <a:cs typeface="SimSun"/>
              </a:rPr>
              <a:t>e</a:t>
            </a:r>
            <a:r>
              <a:rPr dirty="0" sz="1500" spc="114">
                <a:solidFill>
                  <a:srgbClr val="3C3C3C"/>
                </a:solidFill>
                <a:latin typeface="SimSun"/>
                <a:cs typeface="SimSun"/>
              </a:rPr>
              <a:t>mp</a:t>
            </a:r>
            <a:r>
              <a:rPr dirty="0" sz="1500" spc="110">
                <a:solidFill>
                  <a:srgbClr val="3C3C3C"/>
                </a:solidFill>
                <a:latin typeface="SimSun"/>
                <a:cs typeface="SimSun"/>
              </a:rPr>
              <a:t>t</a:t>
            </a:r>
            <a:r>
              <a:rPr dirty="0" sz="1500" spc="45">
                <a:solidFill>
                  <a:srgbClr val="3C3C3C"/>
                </a:solidFill>
                <a:latin typeface="SimSun"/>
                <a:cs typeface="SimSun"/>
              </a:rPr>
              <a:t>y</a:t>
            </a:r>
            <a:r>
              <a:rPr dirty="0" sz="1500" spc="-275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3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 spc="-40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500" spc="-6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3C3C3C"/>
                </a:solidFill>
                <a:latin typeface="SimSun"/>
                <a:cs typeface="SimSun"/>
              </a:rPr>
              <a:t>2</a:t>
            </a:r>
            <a:r>
              <a:rPr dirty="0" sz="15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500" spc="30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500" spc="-265">
                <a:solidFill>
                  <a:srgbClr val="3C3C3C"/>
                </a:solidFill>
                <a:latin typeface="SimSun"/>
                <a:cs typeface="SimSun"/>
              </a:rPr>
              <a:t>If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5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5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29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20">
                <a:solidFill>
                  <a:srgbClr val="3C3C3C"/>
                </a:solidFill>
                <a:latin typeface="SimSun"/>
                <a:cs typeface="SimSun"/>
              </a:rPr>
              <a:t>empty,</a:t>
            </a:r>
            <a:r>
              <a:rPr dirty="0" sz="15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10">
                <a:solidFill>
                  <a:srgbClr val="3C3C3C"/>
                </a:solidFill>
                <a:latin typeface="SimSun"/>
                <a:cs typeface="SimSun"/>
              </a:rPr>
              <a:t>produce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SimSun"/>
                <a:cs typeface="SimSun"/>
              </a:rPr>
              <a:t>underflow</a:t>
            </a:r>
            <a:r>
              <a:rPr dirty="0" sz="15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95">
                <a:solidFill>
                  <a:srgbClr val="3C3C3C"/>
                </a:solidFill>
                <a:latin typeface="SimSun"/>
                <a:cs typeface="SimSun"/>
              </a:rPr>
              <a:t>error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5">
                <a:solidFill>
                  <a:srgbClr val="3C3C3C"/>
                </a:solidFill>
                <a:latin typeface="SimSun"/>
                <a:cs typeface="SimSun"/>
              </a:rPr>
              <a:t>and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165">
                <a:solidFill>
                  <a:srgbClr val="3C3C3C"/>
                </a:solidFill>
                <a:latin typeface="SimSun"/>
                <a:cs typeface="SimSun"/>
              </a:rPr>
              <a:t>exit.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Cambria"/>
              <a:buChar char="◾"/>
            </a:pPr>
            <a:endParaRPr sz="13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 spc="-40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500" spc="-5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3C3C3C"/>
                </a:solidFill>
                <a:latin typeface="SimSun"/>
                <a:cs typeface="SimSun"/>
              </a:rPr>
              <a:t>3</a:t>
            </a:r>
            <a:r>
              <a:rPr dirty="0" sz="1500" spc="-6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500" spc="31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500" spc="-265">
                <a:solidFill>
                  <a:srgbClr val="3C3C3C"/>
                </a:solidFill>
                <a:latin typeface="SimSun"/>
                <a:cs typeface="SimSun"/>
              </a:rPr>
              <a:t>If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55">
                <a:solidFill>
                  <a:srgbClr val="3C3C3C"/>
                </a:solidFill>
                <a:latin typeface="SimSun"/>
                <a:cs typeface="SimSun"/>
              </a:rPr>
              <a:t>the </a:t>
            </a:r>
            <a:r>
              <a:rPr dirty="0" sz="1500" spc="50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5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29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25">
                <a:solidFill>
                  <a:srgbClr val="3C3C3C"/>
                </a:solidFill>
                <a:latin typeface="SimSun"/>
                <a:cs typeface="SimSun"/>
              </a:rPr>
              <a:t>not</a:t>
            </a:r>
            <a:r>
              <a:rPr dirty="0" sz="1500" spc="-7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20">
                <a:solidFill>
                  <a:srgbClr val="3C3C3C"/>
                </a:solidFill>
                <a:latin typeface="SimSun"/>
                <a:cs typeface="SimSun"/>
              </a:rPr>
              <a:t>empty,</a:t>
            </a:r>
            <a:r>
              <a:rPr dirty="0" sz="1500" spc="-5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15">
                <a:solidFill>
                  <a:srgbClr val="FF0000"/>
                </a:solidFill>
                <a:latin typeface="SimSun"/>
                <a:cs typeface="SimSun"/>
              </a:rPr>
              <a:t>increment</a:t>
            </a:r>
            <a:r>
              <a:rPr dirty="0" sz="1500" spc="-5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105">
                <a:solidFill>
                  <a:srgbClr val="FF0000"/>
                </a:solidFill>
                <a:latin typeface="SimSun"/>
                <a:cs typeface="SimSun"/>
              </a:rPr>
              <a:t>front</a:t>
            </a:r>
            <a:r>
              <a:rPr dirty="0" sz="1500" spc="-8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70">
                <a:solidFill>
                  <a:srgbClr val="FF0000"/>
                </a:solidFill>
                <a:latin typeface="SimSun"/>
                <a:cs typeface="SimSun"/>
              </a:rPr>
              <a:t>pointer </a:t>
            </a:r>
            <a:r>
              <a:rPr dirty="0" sz="1500" spc="70">
                <a:solidFill>
                  <a:srgbClr val="FF0000"/>
                </a:solidFill>
                <a:latin typeface="SimSun"/>
                <a:cs typeface="SimSun"/>
              </a:rPr>
              <a:t>and</a:t>
            </a:r>
            <a:r>
              <a:rPr dirty="0" sz="15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70">
                <a:solidFill>
                  <a:srgbClr val="FF0000"/>
                </a:solidFill>
                <a:latin typeface="SimSun"/>
                <a:cs typeface="SimSun"/>
              </a:rPr>
              <a:t>access</a:t>
            </a:r>
            <a:r>
              <a:rPr dirty="0" sz="1500" spc="-7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55">
                <a:solidFill>
                  <a:srgbClr val="FF0000"/>
                </a:solidFill>
                <a:latin typeface="SimSun"/>
                <a:cs typeface="SimSun"/>
              </a:rPr>
              <a:t>the</a:t>
            </a:r>
            <a:r>
              <a:rPr dirty="0" sz="15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35">
                <a:solidFill>
                  <a:srgbClr val="FF0000"/>
                </a:solidFill>
                <a:latin typeface="SimSun"/>
                <a:cs typeface="SimSun"/>
              </a:rPr>
              <a:t>data</a:t>
            </a:r>
            <a:r>
              <a:rPr dirty="0" sz="1500" spc="-6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FF0000"/>
                </a:solidFill>
                <a:latin typeface="SimSun"/>
                <a:cs typeface="SimSun"/>
              </a:rPr>
              <a:t>where</a:t>
            </a:r>
            <a:r>
              <a:rPr dirty="0" sz="1500" spc="-6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105">
                <a:solidFill>
                  <a:srgbClr val="FF0000"/>
                </a:solidFill>
                <a:latin typeface="SimSun"/>
                <a:cs typeface="SimSun"/>
              </a:rPr>
              <a:t>front</a:t>
            </a:r>
            <a:r>
              <a:rPr dirty="0" sz="1500" spc="-7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229">
                <a:solidFill>
                  <a:srgbClr val="FF0000"/>
                </a:solidFill>
                <a:latin typeface="SimSun"/>
                <a:cs typeface="SimSun"/>
              </a:rPr>
              <a:t>is</a:t>
            </a:r>
            <a:r>
              <a:rPr dirty="0" sz="1500" spc="-75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dirty="0" sz="1500" spc="-85">
                <a:solidFill>
                  <a:srgbClr val="FF0000"/>
                </a:solidFill>
                <a:latin typeface="SimSun"/>
                <a:cs typeface="SimSun"/>
              </a:rPr>
              <a:t>pointing</a:t>
            </a:r>
            <a:r>
              <a:rPr dirty="0" sz="1500" spc="-85">
                <a:solidFill>
                  <a:srgbClr val="3C3C3C"/>
                </a:solidFill>
                <a:latin typeface="SimSun"/>
                <a:cs typeface="SimSun"/>
              </a:rPr>
              <a:t>.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903062"/>
              </a:buClr>
              <a:buFont typeface="Cambria"/>
              <a:buChar char="◾"/>
            </a:pPr>
            <a:endParaRPr sz="13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 spc="-40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3C3C3C"/>
                </a:solidFill>
                <a:latin typeface="SimSun"/>
                <a:cs typeface="SimSun"/>
              </a:rPr>
              <a:t>4</a:t>
            </a:r>
            <a:r>
              <a:rPr dirty="0" sz="15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500" spc="29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500" spc="70">
                <a:solidFill>
                  <a:srgbClr val="3C3C3C"/>
                </a:solidFill>
                <a:latin typeface="SimSun"/>
                <a:cs typeface="SimSun"/>
              </a:rPr>
              <a:t>remove</a:t>
            </a:r>
            <a:r>
              <a:rPr dirty="0" sz="15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55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5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85">
                <a:solidFill>
                  <a:srgbClr val="3C3C3C"/>
                </a:solidFill>
                <a:latin typeface="SimSun"/>
                <a:cs typeface="SimSun"/>
              </a:rPr>
              <a:t>data.</a:t>
            </a:r>
            <a:endParaRPr sz="1500">
              <a:latin typeface="SimSun"/>
              <a:cs typeface="SimSu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903062"/>
              </a:buClr>
              <a:buFont typeface="Cambria"/>
              <a:buChar char="◾"/>
            </a:pPr>
            <a:endParaRPr sz="1300">
              <a:latin typeface="SimSun"/>
              <a:cs typeface="SimSun"/>
            </a:endParaRPr>
          </a:p>
          <a:p>
            <a:pPr lvl="1" marL="641985" indent="-305435">
              <a:lnSpc>
                <a:spcPct val="100000"/>
              </a:lnSpc>
              <a:buClr>
                <a:srgbClr val="903062"/>
              </a:buClr>
              <a:buSzPct val="90000"/>
              <a:buFont typeface="Cambria"/>
              <a:buChar char="◾"/>
              <a:tabLst>
                <a:tab pos="641985" algn="l"/>
                <a:tab pos="642620" algn="l"/>
              </a:tabLst>
            </a:pPr>
            <a:r>
              <a:rPr dirty="0" sz="1500" spc="-40">
                <a:solidFill>
                  <a:srgbClr val="3C3C3C"/>
                </a:solidFill>
                <a:latin typeface="SimSun"/>
                <a:cs typeface="SimSun"/>
              </a:rPr>
              <a:t>Step</a:t>
            </a:r>
            <a:r>
              <a:rPr dirty="0" sz="1500" spc="-7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60">
                <a:solidFill>
                  <a:srgbClr val="3C3C3C"/>
                </a:solidFill>
                <a:latin typeface="SimSun"/>
                <a:cs typeface="SimSun"/>
              </a:rPr>
              <a:t>5</a:t>
            </a:r>
            <a:r>
              <a:rPr dirty="0" sz="15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>
                <a:solidFill>
                  <a:srgbClr val="3C3C3C"/>
                </a:solidFill>
                <a:latin typeface="Times New Roman"/>
                <a:cs typeface="Times New Roman"/>
              </a:rPr>
              <a:t>−</a:t>
            </a:r>
            <a:r>
              <a:rPr dirty="0" sz="1500" spc="29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500" spc="-5">
                <a:solidFill>
                  <a:srgbClr val="3C3C3C"/>
                </a:solidFill>
                <a:latin typeface="SimSun"/>
                <a:cs typeface="SimSun"/>
              </a:rPr>
              <a:t>Return</a:t>
            </a:r>
            <a:r>
              <a:rPr dirty="0" sz="15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500" spc="-95">
                <a:solidFill>
                  <a:srgbClr val="3C3C3C"/>
                </a:solidFill>
                <a:latin typeface="SimSun"/>
                <a:cs typeface="SimSun"/>
              </a:rPr>
              <a:t>success.</a:t>
            </a:r>
            <a:endParaRPr sz="15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-175">
                <a:solidFill>
                  <a:srgbClr val="FFFFFF"/>
                </a:solidFill>
              </a:rPr>
              <a:t>5.</a:t>
            </a:r>
            <a:r>
              <a:rPr dirty="0" sz="2800" spc="-204">
                <a:solidFill>
                  <a:srgbClr val="FFFFFF"/>
                </a:solidFill>
              </a:rPr>
              <a:t>3</a:t>
            </a:r>
            <a:r>
              <a:rPr dirty="0" sz="2800" spc="-420">
                <a:solidFill>
                  <a:srgbClr val="FFFFFF"/>
                </a:solidFill>
              </a:rPr>
              <a:t>.</a:t>
            </a:r>
            <a:r>
              <a:rPr dirty="0" sz="2800" spc="-350">
                <a:solidFill>
                  <a:srgbClr val="FFFFFF"/>
                </a:solidFill>
              </a:rPr>
              <a:t> </a:t>
            </a:r>
            <a:r>
              <a:rPr dirty="0" sz="2800" spc="390">
                <a:solidFill>
                  <a:srgbClr val="FFFFFF"/>
                </a:solidFill>
                <a:latin typeface="SimSun"/>
                <a:cs typeface="SimSun"/>
              </a:rPr>
              <a:t>QUEUES</a:t>
            </a:r>
            <a:r>
              <a:rPr dirty="0" sz="2800" spc="-13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265">
                <a:solidFill>
                  <a:srgbClr val="FFFFFF"/>
                </a:solidFill>
                <a:latin typeface="SimSun"/>
                <a:cs typeface="SimSun"/>
              </a:rPr>
              <a:t>USING</a:t>
            </a:r>
            <a:r>
              <a:rPr dirty="0" sz="2800" spc="-12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dirty="0" sz="2800" spc="425">
                <a:solidFill>
                  <a:srgbClr val="FFFFFF"/>
                </a:solidFill>
                <a:latin typeface="SimSun"/>
                <a:cs typeface="SimSun"/>
              </a:rPr>
              <a:t>ARRAY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5429808"/>
            <a:ext cx="135890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75">
                <a:solidFill>
                  <a:srgbClr val="903062"/>
                </a:solidFill>
                <a:latin typeface="Cambria"/>
                <a:cs typeface="Cambria"/>
              </a:rPr>
              <a:t>◾</a:t>
            </a:r>
            <a:endParaRPr sz="155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4346" y="3154922"/>
            <a:ext cx="2960695" cy="72036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9993" y="2187041"/>
            <a:ext cx="10519410" cy="243268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900"/>
              </a:spcBef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90">
                <a:solidFill>
                  <a:srgbClr val="3C3C3C"/>
                </a:solidFill>
                <a:latin typeface="SimSun"/>
                <a:cs typeface="SimSun"/>
              </a:rPr>
              <a:t>The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45">
                <a:solidFill>
                  <a:srgbClr val="3C3C3C"/>
                </a:solidFill>
                <a:latin typeface="SimSun"/>
                <a:cs typeface="SimSun"/>
              </a:rPr>
              <a:t>array-based</a:t>
            </a:r>
            <a:r>
              <a:rPr dirty="0" sz="1700" spc="-11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55">
                <a:solidFill>
                  <a:srgbClr val="3C3C3C"/>
                </a:solidFill>
                <a:latin typeface="SimSun"/>
                <a:cs typeface="SimSun"/>
              </a:rPr>
              <a:t>queue</a:t>
            </a:r>
            <a:r>
              <a:rPr dirty="0" sz="1700" spc="-8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260">
                <a:solidFill>
                  <a:srgbClr val="3C3C3C"/>
                </a:solidFill>
                <a:latin typeface="SimSun"/>
                <a:cs typeface="SimSun"/>
              </a:rPr>
              <a:t>is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100">
                <a:solidFill>
                  <a:srgbClr val="3C3C3C"/>
                </a:solidFill>
                <a:latin typeface="SimSun"/>
                <a:cs typeface="SimSun"/>
              </a:rPr>
              <a:t>somewhat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25">
                <a:solidFill>
                  <a:srgbClr val="3C3C3C"/>
                </a:solidFill>
                <a:latin typeface="SimSun"/>
                <a:cs typeface="SimSun"/>
              </a:rPr>
              <a:t>tricky</a:t>
            </a:r>
            <a:r>
              <a:rPr dirty="0" sz="1700" spc="-9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00">
                <a:solidFill>
                  <a:srgbClr val="3C3C3C"/>
                </a:solidFill>
                <a:latin typeface="SimSun"/>
                <a:cs typeface="SimSun"/>
              </a:rPr>
              <a:t>to</a:t>
            </a:r>
            <a:r>
              <a:rPr dirty="0" sz="1700" spc="-8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40">
                <a:solidFill>
                  <a:srgbClr val="3C3C3C"/>
                </a:solidFill>
                <a:latin typeface="SimSun"/>
                <a:cs typeface="SimSun"/>
              </a:rPr>
              <a:t>implement</a:t>
            </a:r>
            <a:r>
              <a:rPr dirty="0" sz="1700" spc="-105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dirty="0" sz="1700" spc="-160">
                <a:solidFill>
                  <a:srgbClr val="3C3C3C"/>
                </a:solidFill>
                <a:latin typeface="SimSun"/>
                <a:cs typeface="SimSun"/>
              </a:rPr>
              <a:t>effectively.</a:t>
            </a:r>
            <a:endParaRPr sz="1700">
              <a:latin typeface="SimSun"/>
              <a:cs typeface="SimSun"/>
            </a:endParaRPr>
          </a:p>
          <a:p>
            <a:pPr marL="318770" indent="-306705">
              <a:lnSpc>
                <a:spcPct val="100000"/>
              </a:lnSpc>
              <a:spcBef>
                <a:spcPts val="805"/>
              </a:spcBef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5" b="1" i="1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dirty="0" sz="1700" spc="-15" b="1" i="1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dirty="0" sz="1700" spc="-70" b="1" i="1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dirty="0" sz="1700" spc="-85" b="1" i="1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dirty="0" sz="1700" spc="-145" b="1" i="1">
                <a:solidFill>
                  <a:srgbClr val="3C3C3C"/>
                </a:solidFill>
                <a:latin typeface="Trebuchet MS"/>
                <a:cs typeface="Trebuchet MS"/>
              </a:rPr>
              <a:t>te</a:t>
            </a:r>
            <a:r>
              <a:rPr dirty="0" sz="1700" spc="-105" b="1" i="1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dirty="0" sz="1700" spc="-225" b="1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40" i="1">
                <a:solidFill>
                  <a:srgbClr val="3C3C3C"/>
                </a:solidFill>
                <a:latin typeface="Trebuchet MS"/>
                <a:cs typeface="Trebuchet MS"/>
              </a:rPr>
              <a:t>This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35" i="1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dirty="0" sz="1700" spc="-130" i="1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dirty="0" sz="1700" spc="-195" i="1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dirty="0" sz="1700" spc="-195" i="1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dirty="0" sz="1700" spc="-190" i="1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dirty="0" sz="1700" spc="-150" i="1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dirty="0" sz="1700" spc="-130" i="1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dirty="0" sz="1700" spc="-220" i="1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dirty="0" sz="1700" spc="-130" i="1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dirty="0" sz="1700" spc="-4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30" i="1">
                <a:solidFill>
                  <a:srgbClr val="3C3C3C"/>
                </a:solidFill>
                <a:latin typeface="Trebuchet MS"/>
                <a:cs typeface="Trebuchet MS"/>
              </a:rPr>
              <a:t>sho</a:t>
            </a:r>
            <a:r>
              <a:rPr dirty="0" sz="1700" spc="-245" i="1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dirty="0" sz="1700" spc="-135" i="1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dirty="0" sz="1700" spc="-150" i="1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dirty="0" sz="1700" spc="-5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60" i="1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dirty="0" sz="1700" spc="-160" i="1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dirty="0" sz="1700" spc="-170" i="1">
                <a:solidFill>
                  <a:srgbClr val="3C3C3C"/>
                </a:solidFill>
                <a:latin typeface="Trebuchet MS"/>
                <a:cs typeface="Trebuchet MS"/>
              </a:rPr>
              <a:t>eate</a:t>
            </a:r>
            <a:r>
              <a:rPr dirty="0" sz="1700" spc="-4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14" i="1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dirty="0" sz="1700" spc="-114" i="1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dirty="0" sz="1700" spc="-4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75" i="1">
                <a:solidFill>
                  <a:srgbClr val="3C3C3C"/>
                </a:solidFill>
                <a:latin typeface="Trebuchet MS"/>
                <a:cs typeface="Trebuchet MS"/>
              </a:rPr>
              <a:t>empty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55" i="1">
                <a:solidFill>
                  <a:srgbClr val="3C3C3C"/>
                </a:solidFill>
                <a:latin typeface="Trebuchet MS"/>
                <a:cs typeface="Trebuchet MS"/>
              </a:rPr>
              <a:t>q</a:t>
            </a:r>
            <a:r>
              <a:rPr dirty="0" sz="1700" spc="-145" i="1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dirty="0" sz="1700" spc="-165" i="1">
                <a:solidFill>
                  <a:srgbClr val="3C3C3C"/>
                </a:solidFill>
                <a:latin typeface="Trebuchet MS"/>
                <a:cs typeface="Trebuchet MS"/>
              </a:rPr>
              <a:t>eu</a:t>
            </a:r>
            <a:r>
              <a:rPr dirty="0" sz="1700" spc="-114" i="1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dirty="0" sz="1700" spc="-290" i="1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03062"/>
              </a:buClr>
              <a:buFont typeface="Cambria"/>
              <a:buChar char="◾"/>
            </a:pPr>
            <a:endParaRPr sz="2000">
              <a:latin typeface="Trebuchet MS"/>
              <a:cs typeface="Trebuchet MS"/>
            </a:endParaRPr>
          </a:p>
          <a:p>
            <a:pPr marL="4277360" marR="1452245">
              <a:lnSpc>
                <a:spcPts val="2160"/>
              </a:lnSpc>
            </a:pPr>
            <a:r>
              <a:rPr dirty="0" sz="1900" spc="-105" i="1">
                <a:latin typeface="Georgia"/>
                <a:cs typeface="Georgia"/>
              </a:rPr>
              <a:t>Here</a:t>
            </a:r>
            <a:r>
              <a:rPr dirty="0" sz="1900" spc="10" i="1">
                <a:latin typeface="Georgia"/>
                <a:cs typeface="Georgia"/>
              </a:rPr>
              <a:t> </a:t>
            </a:r>
            <a:r>
              <a:rPr dirty="0" sz="1900" spc="-120" i="1">
                <a:latin typeface="Georgia"/>
                <a:cs typeface="Georgia"/>
              </a:rPr>
              <a:t>max</a:t>
            </a:r>
            <a:r>
              <a:rPr dirty="0" sz="1900" spc="10" i="1">
                <a:latin typeface="Georgia"/>
                <a:cs typeface="Georgia"/>
              </a:rPr>
              <a:t> </a:t>
            </a:r>
            <a:r>
              <a:rPr dirty="0" sz="1900" spc="-70" i="1">
                <a:latin typeface="Georgia"/>
                <a:cs typeface="Georgia"/>
              </a:rPr>
              <a:t>is</a:t>
            </a:r>
            <a:r>
              <a:rPr dirty="0" sz="1900" spc="-30" i="1">
                <a:latin typeface="Georgia"/>
                <a:cs typeface="Georgia"/>
              </a:rPr>
              <a:t> </a:t>
            </a:r>
            <a:r>
              <a:rPr dirty="0" sz="1900" spc="-35" i="1">
                <a:latin typeface="Georgia"/>
                <a:cs typeface="Georgia"/>
              </a:rPr>
              <a:t>the</a:t>
            </a:r>
            <a:r>
              <a:rPr dirty="0" sz="1900" spc="360" i="1">
                <a:latin typeface="Georgia"/>
                <a:cs typeface="Georgia"/>
              </a:rPr>
              <a:t> </a:t>
            </a:r>
            <a:r>
              <a:rPr dirty="0" sz="1900" spc="-105" i="1">
                <a:latin typeface="Georgia"/>
                <a:cs typeface="Georgia"/>
              </a:rPr>
              <a:t>maximum</a:t>
            </a:r>
            <a:r>
              <a:rPr dirty="0" sz="1900" spc="5" i="1">
                <a:latin typeface="Georgia"/>
                <a:cs typeface="Georgia"/>
              </a:rPr>
              <a:t> </a:t>
            </a:r>
            <a:r>
              <a:rPr dirty="0" sz="1900" spc="-60" i="1">
                <a:latin typeface="Georgia"/>
                <a:cs typeface="Georgia"/>
              </a:rPr>
              <a:t>initial</a:t>
            </a:r>
            <a:r>
              <a:rPr dirty="0" sz="1900" spc="-15" i="1">
                <a:latin typeface="Georgia"/>
                <a:cs typeface="Georgia"/>
              </a:rPr>
              <a:t> </a:t>
            </a:r>
            <a:r>
              <a:rPr dirty="0" sz="1900" spc="-45" i="1">
                <a:latin typeface="Georgia"/>
                <a:cs typeface="Georgia"/>
              </a:rPr>
              <a:t>size</a:t>
            </a:r>
            <a:r>
              <a:rPr dirty="0" sz="1900" spc="-40" i="1">
                <a:latin typeface="Georgia"/>
                <a:cs typeface="Georgia"/>
              </a:rPr>
              <a:t> </a:t>
            </a:r>
            <a:r>
              <a:rPr dirty="0" sz="1900" spc="-80" i="1">
                <a:latin typeface="Georgia"/>
                <a:cs typeface="Georgia"/>
              </a:rPr>
              <a:t>that</a:t>
            </a:r>
            <a:r>
              <a:rPr dirty="0" sz="1900" spc="-25" i="1">
                <a:latin typeface="Georgia"/>
                <a:cs typeface="Georgia"/>
              </a:rPr>
              <a:t> </a:t>
            </a:r>
            <a:r>
              <a:rPr dirty="0" sz="1900" spc="-70" i="1">
                <a:latin typeface="Georgia"/>
                <a:cs typeface="Georgia"/>
              </a:rPr>
              <a:t>is </a:t>
            </a:r>
            <a:r>
              <a:rPr dirty="0" sz="1900" spc="-445" i="1">
                <a:latin typeface="Georgia"/>
                <a:cs typeface="Georgia"/>
              </a:rPr>
              <a:t> </a:t>
            </a:r>
            <a:r>
              <a:rPr dirty="0" sz="1900" spc="-35" i="1">
                <a:latin typeface="Georgia"/>
                <a:cs typeface="Georgia"/>
              </a:rPr>
              <a:t>defined.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>
              <a:latin typeface="Georgia"/>
              <a:cs typeface="Georgia"/>
            </a:endParaRPr>
          </a:p>
          <a:p>
            <a:pPr marL="318770" indent="-306705">
              <a:lnSpc>
                <a:spcPts val="1939"/>
              </a:lnSpc>
              <a:buClr>
                <a:srgbClr val="903062"/>
              </a:buClr>
              <a:buSzPct val="9117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dirty="0" sz="1700" spc="-80" b="1" i="1">
                <a:solidFill>
                  <a:srgbClr val="3C3C3C"/>
                </a:solidFill>
                <a:latin typeface="Trebuchet MS"/>
                <a:cs typeface="Trebuchet MS"/>
              </a:rPr>
              <a:t>Is_Empty:</a:t>
            </a:r>
            <a:r>
              <a:rPr dirty="0" sz="1700" spc="-240" b="1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45" i="1">
                <a:solidFill>
                  <a:srgbClr val="3C3C3C"/>
                </a:solidFill>
                <a:latin typeface="Trebuchet MS"/>
                <a:cs typeface="Trebuchet MS"/>
              </a:rPr>
              <a:t>This</a:t>
            </a:r>
            <a:r>
              <a:rPr dirty="0" sz="1700" spc="-4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65" i="1">
                <a:solidFill>
                  <a:srgbClr val="3C3C3C"/>
                </a:solidFill>
                <a:latin typeface="Trebuchet MS"/>
                <a:cs typeface="Trebuchet MS"/>
              </a:rPr>
              <a:t>operation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14" i="1">
                <a:solidFill>
                  <a:srgbClr val="3C3C3C"/>
                </a:solidFill>
                <a:latin typeface="Trebuchet MS"/>
                <a:cs typeface="Trebuchet MS"/>
              </a:rPr>
              <a:t>checks</a:t>
            </a:r>
            <a:r>
              <a:rPr dirty="0" sz="1700" spc="-6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85" i="1">
                <a:solidFill>
                  <a:srgbClr val="3C3C3C"/>
                </a:solidFill>
                <a:latin typeface="Trebuchet MS"/>
                <a:cs typeface="Trebuchet MS"/>
              </a:rPr>
              <a:t>whether</a:t>
            </a:r>
            <a:r>
              <a:rPr dirty="0" sz="1700" spc="-2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85" i="1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55" i="1">
                <a:solidFill>
                  <a:srgbClr val="3C3C3C"/>
                </a:solidFill>
                <a:latin typeface="Trebuchet MS"/>
                <a:cs typeface="Trebuchet MS"/>
              </a:rPr>
              <a:t>queue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45" i="1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dirty="0" sz="1700" spc="-3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75" i="1">
                <a:solidFill>
                  <a:srgbClr val="3C3C3C"/>
                </a:solidFill>
                <a:latin typeface="Trebuchet MS"/>
                <a:cs typeface="Trebuchet MS"/>
              </a:rPr>
              <a:t>empty</a:t>
            </a:r>
            <a:r>
              <a:rPr dirty="0" sz="1700" spc="-4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65" i="1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70" i="1">
                <a:solidFill>
                  <a:srgbClr val="3C3C3C"/>
                </a:solidFill>
                <a:latin typeface="Trebuchet MS"/>
                <a:cs typeface="Trebuchet MS"/>
              </a:rPr>
              <a:t>not.This</a:t>
            </a:r>
            <a:r>
              <a:rPr dirty="0" sz="1700" spc="-3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45" i="1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dirty="0" sz="1700" spc="-1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70" i="1">
                <a:solidFill>
                  <a:srgbClr val="3C3C3C"/>
                </a:solidFill>
                <a:latin typeface="Trebuchet MS"/>
                <a:cs typeface="Trebuchet MS"/>
              </a:rPr>
              <a:t>confirmed</a:t>
            </a:r>
            <a:r>
              <a:rPr dirty="0" sz="1700" spc="-2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85" i="1">
                <a:solidFill>
                  <a:srgbClr val="3C3C3C"/>
                </a:solidFill>
                <a:latin typeface="Trebuchet MS"/>
                <a:cs typeface="Trebuchet MS"/>
              </a:rPr>
              <a:t>by</a:t>
            </a:r>
            <a:r>
              <a:rPr dirty="0" sz="1700" spc="-4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40" i="1">
                <a:solidFill>
                  <a:srgbClr val="3C3C3C"/>
                </a:solidFill>
                <a:latin typeface="Trebuchet MS"/>
                <a:cs typeface="Trebuchet MS"/>
              </a:rPr>
              <a:t>comparing</a:t>
            </a:r>
            <a:r>
              <a:rPr dirty="0" sz="1700" spc="-4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85" i="1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dirty="0" sz="1700" spc="-40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50" i="1">
                <a:solidFill>
                  <a:srgbClr val="3C3C3C"/>
                </a:solidFill>
                <a:latin typeface="Trebuchet MS"/>
                <a:cs typeface="Trebuchet MS"/>
              </a:rPr>
              <a:t>values</a:t>
            </a:r>
            <a:r>
              <a:rPr dirty="0" sz="1700" spc="-3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90" i="1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dirty="0" sz="1700" spc="-25" i="1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dirty="0" sz="1700" spc="-105" b="1" i="1">
                <a:solidFill>
                  <a:srgbClr val="FF0000"/>
                </a:solidFill>
                <a:latin typeface="Trebuchet MS"/>
                <a:cs typeface="Trebuchet MS"/>
              </a:rPr>
              <a:t>Front</a:t>
            </a:r>
            <a:r>
              <a:rPr dirty="0" sz="1700" spc="-25" b="1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700" spc="-125" i="1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endParaRPr sz="1700">
              <a:latin typeface="Trebuchet MS"/>
              <a:cs typeface="Trebuchet MS"/>
            </a:endParaRPr>
          </a:p>
          <a:p>
            <a:pPr marL="318770">
              <a:lnSpc>
                <a:spcPts val="1939"/>
              </a:lnSpc>
            </a:pPr>
            <a:r>
              <a:rPr dirty="0" sz="1700" spc="-110" b="1" i="1">
                <a:solidFill>
                  <a:srgbClr val="FF0000"/>
                </a:solidFill>
                <a:latin typeface="Trebuchet MS"/>
                <a:cs typeface="Trebuchet MS"/>
              </a:rPr>
              <a:t>Rear</a:t>
            </a:r>
            <a:r>
              <a:rPr dirty="0" sz="1700" spc="-110" i="1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56827" y="4736677"/>
            <a:ext cx="2313328" cy="9229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79357" y="5788284"/>
            <a:ext cx="1703749" cy="67162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09985" cy="1190625"/>
          </a:xfrm>
          <a:prstGeom prst="rect"/>
          <a:solidFill>
            <a:srgbClr val="4D1334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</a:pPr>
            <a:r>
              <a:rPr dirty="0" sz="2800" spc="275">
                <a:solidFill>
                  <a:srgbClr val="FFFFFF"/>
                </a:solidFill>
                <a:latin typeface="SimSun"/>
                <a:cs typeface="SimSun"/>
              </a:rPr>
              <a:t>CONT.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4605" y="2257766"/>
            <a:ext cx="9150350" cy="281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17500" indent="-305435">
              <a:lnSpc>
                <a:spcPct val="100000"/>
              </a:lnSpc>
              <a:spcBef>
                <a:spcPts val="130"/>
              </a:spcBef>
              <a:buClr>
                <a:srgbClr val="903062"/>
              </a:buClr>
              <a:buSzPct val="87878"/>
              <a:buFont typeface="Cambria"/>
              <a:buChar char="◾"/>
              <a:tabLst>
                <a:tab pos="316865" algn="l"/>
                <a:tab pos="318135" algn="l"/>
              </a:tabLst>
            </a:pPr>
            <a:r>
              <a:rPr dirty="0" sz="1650" spc="-35" b="1" i="1">
                <a:solidFill>
                  <a:srgbClr val="3C3C3C"/>
                </a:solidFill>
                <a:latin typeface="Times New Roman"/>
                <a:cs typeface="Times New Roman"/>
              </a:rPr>
              <a:t>Is_Full:</a:t>
            </a:r>
            <a:r>
              <a:rPr dirty="0" sz="1650" spc="280" b="1" i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50" spc="-55" i="1">
                <a:solidFill>
                  <a:srgbClr val="3C3C3C"/>
                </a:solidFill>
                <a:latin typeface="Georgia"/>
                <a:cs typeface="Georgia"/>
              </a:rPr>
              <a:t>When</a:t>
            </a:r>
            <a:r>
              <a:rPr dirty="0" sz="1650" spc="34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00" i="1">
                <a:solidFill>
                  <a:srgbClr val="3C3C3C"/>
                </a:solidFill>
                <a:latin typeface="Georgia"/>
                <a:cs typeface="Georgia"/>
              </a:rPr>
              <a:t>Rear</a:t>
            </a:r>
            <a:r>
              <a:rPr dirty="0" sz="1650" spc="3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0" i="1">
                <a:solidFill>
                  <a:srgbClr val="3C3C3C"/>
                </a:solidFill>
                <a:latin typeface="Georgia"/>
                <a:cs typeface="Georgia"/>
              </a:rPr>
              <a:t>points</a:t>
            </a:r>
            <a:r>
              <a:rPr dirty="0" sz="1650" spc="36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to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5" i="1">
                <a:solidFill>
                  <a:srgbClr val="3C3C3C"/>
                </a:solidFill>
                <a:latin typeface="Georgia"/>
                <a:cs typeface="Georgia"/>
              </a:rPr>
              <a:t>last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0" i="1">
                <a:solidFill>
                  <a:srgbClr val="3C3C3C"/>
                </a:solidFill>
                <a:latin typeface="Georgia"/>
                <a:cs typeface="Georgia"/>
              </a:rPr>
              <a:t>location</a:t>
            </a:r>
            <a:r>
              <a:rPr dirty="0" sz="1650" spc="38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of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  </a:t>
            </a:r>
            <a:r>
              <a:rPr dirty="0" sz="1650" spc="-90" i="1">
                <a:solidFill>
                  <a:srgbClr val="3C3C3C"/>
                </a:solidFill>
                <a:latin typeface="Georgia"/>
                <a:cs typeface="Georgia"/>
              </a:rPr>
              <a:t>array,</a:t>
            </a:r>
            <a:r>
              <a:rPr dirty="0" sz="1650" spc="34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it</a:t>
            </a:r>
            <a:r>
              <a:rPr dirty="0" sz="1650" spc="3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indicates</a:t>
            </a:r>
            <a:r>
              <a:rPr dirty="0" sz="1650" spc="37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5" i="1">
                <a:solidFill>
                  <a:srgbClr val="3C3C3C"/>
                </a:solidFill>
                <a:latin typeface="Georgia"/>
                <a:cs typeface="Georgia"/>
              </a:rPr>
              <a:t>that</a:t>
            </a:r>
            <a:r>
              <a:rPr dirty="0" sz="1650" spc="36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queue</a:t>
            </a:r>
            <a:r>
              <a:rPr dirty="0" sz="1650" spc="33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is</a:t>
            </a:r>
            <a:r>
              <a:rPr dirty="0" sz="1650" spc="37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full</a:t>
            </a:r>
            <a:endParaRPr sz="165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4605" y="4101738"/>
            <a:ext cx="10227310" cy="5264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17500" indent="-305435">
              <a:lnSpc>
                <a:spcPts val="1950"/>
              </a:lnSpc>
              <a:spcBef>
                <a:spcPts val="135"/>
              </a:spcBef>
              <a:buClr>
                <a:srgbClr val="903062"/>
              </a:buClr>
              <a:buSzPct val="87878"/>
              <a:buFont typeface="Cambria"/>
              <a:buChar char="◾"/>
              <a:tabLst>
                <a:tab pos="316865" algn="l"/>
                <a:tab pos="318135" algn="l"/>
              </a:tabLst>
            </a:pPr>
            <a:r>
              <a:rPr dirty="0" sz="1650" spc="10" b="1" i="1">
                <a:solidFill>
                  <a:srgbClr val="3C3C3C"/>
                </a:solidFill>
                <a:latin typeface="Times New Roman"/>
                <a:cs typeface="Times New Roman"/>
              </a:rPr>
              <a:t>Add:</a:t>
            </a:r>
            <a:r>
              <a:rPr dirty="0" sz="1650" spc="275" b="1" i="1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This</a:t>
            </a:r>
            <a:r>
              <a:rPr dirty="0" sz="1650" spc="36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0" i="1">
                <a:solidFill>
                  <a:srgbClr val="3C3C3C"/>
                </a:solidFill>
                <a:latin typeface="Georgia"/>
                <a:cs typeface="Georgia"/>
              </a:rPr>
              <a:t>operation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0" i="1">
                <a:solidFill>
                  <a:srgbClr val="3C3C3C"/>
                </a:solidFill>
                <a:latin typeface="Georgia"/>
                <a:cs typeface="Georgia"/>
              </a:rPr>
              <a:t>adds</a:t>
            </a:r>
            <a:r>
              <a:rPr dirty="0" sz="1650" spc="3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00" i="1">
                <a:solidFill>
                  <a:srgbClr val="3C3C3C"/>
                </a:solidFill>
                <a:latin typeface="Georgia"/>
                <a:cs typeface="Georgia"/>
              </a:rPr>
              <a:t>an</a:t>
            </a:r>
            <a:r>
              <a:rPr dirty="0" sz="1650" spc="34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element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0" i="1">
                <a:solidFill>
                  <a:srgbClr val="3C3C3C"/>
                </a:solidFill>
                <a:latin typeface="Georgia"/>
                <a:cs typeface="Georgia"/>
              </a:rPr>
              <a:t>in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5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queue 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if</a:t>
            </a:r>
            <a:r>
              <a:rPr dirty="0" sz="1650" spc="3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it</a:t>
            </a:r>
            <a:r>
              <a:rPr dirty="0" sz="1650" spc="3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is</a:t>
            </a:r>
            <a:r>
              <a:rPr dirty="0" sz="1650" spc="33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not</a:t>
            </a:r>
            <a:r>
              <a:rPr dirty="0" sz="1650" spc="37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" i="1">
                <a:solidFill>
                  <a:srgbClr val="3C3C3C"/>
                </a:solidFill>
                <a:latin typeface="Georgia"/>
                <a:cs typeface="Georgia"/>
              </a:rPr>
              <a:t>full.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5" i="1">
                <a:solidFill>
                  <a:srgbClr val="3C3C3C"/>
                </a:solidFill>
                <a:latin typeface="Georgia"/>
                <a:cs typeface="Georgia"/>
              </a:rPr>
              <a:t>As</a:t>
            </a:r>
            <a:r>
              <a:rPr dirty="0" sz="1650" spc="32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00" i="1">
                <a:solidFill>
                  <a:srgbClr val="3C3C3C"/>
                </a:solidFill>
                <a:latin typeface="Georgia"/>
                <a:cs typeface="Georgia"/>
              </a:rPr>
              <a:t>Rear</a:t>
            </a:r>
            <a:r>
              <a:rPr dirty="0" sz="1650" spc="3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0" i="1">
                <a:solidFill>
                  <a:srgbClr val="3C3C3C"/>
                </a:solidFill>
                <a:latin typeface="Georgia"/>
                <a:cs typeface="Georgia"/>
              </a:rPr>
              <a:t>points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to</a:t>
            </a:r>
            <a:r>
              <a:rPr dirty="0" sz="1650" spc="37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15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5" i="1">
                <a:solidFill>
                  <a:srgbClr val="3C3C3C"/>
                </a:solidFill>
                <a:latin typeface="Georgia"/>
                <a:cs typeface="Georgia"/>
              </a:rPr>
              <a:t>last</a:t>
            </a:r>
            <a:r>
              <a:rPr dirty="0" sz="1650" spc="35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element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5" i="1">
                <a:solidFill>
                  <a:srgbClr val="3C3C3C"/>
                </a:solidFill>
                <a:latin typeface="Georgia"/>
                <a:cs typeface="Georgia"/>
              </a:rPr>
              <a:t>of</a:t>
            </a:r>
            <a:endParaRPr sz="1650">
              <a:latin typeface="Georgia"/>
              <a:cs typeface="Georgia"/>
            </a:endParaRPr>
          </a:p>
          <a:p>
            <a:pPr marL="317500">
              <a:lnSpc>
                <a:spcPts val="1950"/>
              </a:lnSpc>
            </a:pP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5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5" i="1">
                <a:solidFill>
                  <a:srgbClr val="3C3C3C"/>
                </a:solidFill>
                <a:latin typeface="Georgia"/>
                <a:cs typeface="Georgia"/>
              </a:rPr>
              <a:t>queue,</a:t>
            </a:r>
            <a:r>
              <a:rPr dirty="0" sz="1650" spc="34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  </a:t>
            </a:r>
            <a:r>
              <a:rPr dirty="0" sz="1650" spc="-65" i="1">
                <a:solidFill>
                  <a:srgbClr val="3C3C3C"/>
                </a:solidFill>
                <a:latin typeface="Georgia"/>
                <a:cs typeface="Georgia"/>
              </a:rPr>
              <a:t>new</a:t>
            </a:r>
            <a:r>
              <a:rPr dirty="0" sz="1650" spc="2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35" i="1">
                <a:solidFill>
                  <a:srgbClr val="3C3C3C"/>
                </a:solidFill>
                <a:latin typeface="Georgia"/>
                <a:cs typeface="Georgia"/>
              </a:rPr>
              <a:t>element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45" i="1">
                <a:solidFill>
                  <a:srgbClr val="3C3C3C"/>
                </a:solidFill>
                <a:latin typeface="Georgia"/>
                <a:cs typeface="Georgia"/>
              </a:rPr>
              <a:t>is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60" i="1">
                <a:solidFill>
                  <a:srgbClr val="3C3C3C"/>
                </a:solidFill>
                <a:latin typeface="Georgia"/>
                <a:cs typeface="Georgia"/>
              </a:rPr>
              <a:t>added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85" i="1">
                <a:solidFill>
                  <a:srgbClr val="3C3C3C"/>
                </a:solidFill>
                <a:latin typeface="Georgia"/>
                <a:cs typeface="Georgia"/>
              </a:rPr>
              <a:t>at</a:t>
            </a:r>
            <a:r>
              <a:rPr dirty="0" sz="1650" spc="335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spc="-20" i="1">
                <a:solidFill>
                  <a:srgbClr val="3C3C3C"/>
                </a:solidFill>
                <a:latin typeface="Georgia"/>
                <a:cs typeface="Georgia"/>
              </a:rPr>
              <a:t>the</a:t>
            </a:r>
            <a:r>
              <a:rPr dirty="0" sz="1650" spc="380" i="1">
                <a:solidFill>
                  <a:srgbClr val="3C3C3C"/>
                </a:solidFill>
                <a:latin typeface="Georgia"/>
                <a:cs typeface="Georgia"/>
              </a:rPr>
              <a:t> </a:t>
            </a:r>
            <a:r>
              <a:rPr dirty="0" sz="1650" b="1" i="1">
                <a:solidFill>
                  <a:srgbClr val="FF0000"/>
                </a:solidFill>
                <a:latin typeface="Times New Roman"/>
                <a:cs typeface="Times New Roman"/>
              </a:rPr>
              <a:t>(rear</a:t>
            </a:r>
            <a:r>
              <a:rPr dirty="0" sz="1650" spc="28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50" spc="-5" b="1" i="1">
                <a:solidFill>
                  <a:srgbClr val="FF0000"/>
                </a:solidFill>
                <a:latin typeface="Times New Roman"/>
                <a:cs typeface="Times New Roman"/>
              </a:rPr>
              <a:t>+</a:t>
            </a:r>
            <a:r>
              <a:rPr dirty="0" sz="1650" spc="3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50" spc="30" b="1" i="1">
                <a:solidFill>
                  <a:srgbClr val="FF0000"/>
                </a:solidFill>
                <a:latin typeface="Times New Roman"/>
                <a:cs typeface="Times New Roman"/>
              </a:rPr>
              <a:t>1)th</a:t>
            </a:r>
            <a:r>
              <a:rPr dirty="0" sz="1650" spc="3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50" spc="35" b="1" i="1">
                <a:solidFill>
                  <a:srgbClr val="FF0000"/>
                </a:solidFill>
                <a:latin typeface="Times New Roman"/>
                <a:cs typeface="Times New Roman"/>
              </a:rPr>
              <a:t>location</a:t>
            </a:r>
            <a:r>
              <a:rPr dirty="0" sz="1650" spc="35" i="1">
                <a:solidFill>
                  <a:srgbClr val="3C3C3C"/>
                </a:solidFill>
                <a:latin typeface="Georgia"/>
                <a:cs typeface="Georgia"/>
              </a:rPr>
              <a:t>.</a:t>
            </a:r>
            <a:endParaRPr sz="165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8916" y="2638811"/>
            <a:ext cx="2152650" cy="13338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5952" y="4876398"/>
            <a:ext cx="3647711" cy="1437216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65"/>
              <a:t>DATA</a:t>
            </a:r>
            <a:r>
              <a:rPr dirty="0" spc="-40"/>
              <a:t> </a:t>
            </a:r>
            <a:r>
              <a:rPr dirty="0" spc="20"/>
              <a:t>STRUCTURE</a:t>
            </a:r>
            <a:r>
              <a:rPr dirty="0" spc="-40"/>
              <a:t> </a:t>
            </a:r>
            <a:r>
              <a:rPr dirty="0" spc="105"/>
              <a:t>AND</a:t>
            </a:r>
            <a:r>
              <a:rPr dirty="0" spc="-35"/>
              <a:t> </a:t>
            </a:r>
            <a:r>
              <a:rPr dirty="0" spc="40"/>
              <a:t>ALGORITHM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Dawit Kefyalew</dc:creator>
  <dc:title>PowerPoint Presentation</dc:title>
  <dcterms:created xsi:type="dcterms:W3CDTF">2023-04-04T06:07:46Z</dcterms:created>
  <dcterms:modified xsi:type="dcterms:W3CDTF">2023-04-04T06:07:46Z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2023-04-04T00:00:00Z</vt:filetime>
  </property>
</Properties>
</file>